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63" r:id="rId5"/>
    <p:sldId id="264" r:id="rId6"/>
    <p:sldId id="265" r:id="rId7"/>
    <p:sldId id="268" r:id="rId8"/>
    <p:sldId id="266" r:id="rId9"/>
    <p:sldId id="269" r:id="rId10"/>
    <p:sldId id="270" r:id="rId11"/>
    <p:sldId id="274" r:id="rId12"/>
    <p:sldId id="271" r:id="rId13"/>
    <p:sldId id="272" r:id="rId14"/>
    <p:sldId id="273" r:id="rId15"/>
    <p:sldId id="275" r:id="rId16"/>
    <p:sldId id="286" r:id="rId17"/>
    <p:sldId id="302" r:id="rId18"/>
    <p:sldId id="303" r:id="rId19"/>
    <p:sldId id="305" r:id="rId20"/>
    <p:sldId id="306" r:id="rId21"/>
    <p:sldId id="307" r:id="rId22"/>
    <p:sldId id="308" r:id="rId23"/>
    <p:sldId id="309" r:id="rId24"/>
    <p:sldId id="304"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341" r:id="rId57"/>
    <p:sldId id="342" r:id="rId58"/>
    <p:sldId id="343" r:id="rId59"/>
    <p:sldId id="344" r:id="rId60"/>
    <p:sldId id="345" r:id="rId61"/>
    <p:sldId id="276" r:id="rId62"/>
    <p:sldId id="277" r:id="rId63"/>
    <p:sldId id="278" r:id="rId64"/>
    <p:sldId id="279" r:id="rId65"/>
    <p:sldId id="299" r:id="rId66"/>
    <p:sldId id="300" r:id="rId67"/>
    <p:sldId id="281" r:id="rId68"/>
    <p:sldId id="301" r:id="rId69"/>
    <p:sldId id="283" r:id="rId70"/>
    <p:sldId id="280" r:id="rId71"/>
    <p:sldId id="282" r:id="rId72"/>
    <p:sldId id="285" r:id="rId73"/>
    <p:sldId id="284" r:id="rId74"/>
    <p:sldId id="287" r:id="rId75"/>
    <p:sldId id="288" r:id="rId76"/>
    <p:sldId id="289" r:id="rId77"/>
    <p:sldId id="290" r:id="rId78"/>
    <p:sldId id="291" r:id="rId79"/>
    <p:sldId id="346" r:id="rId80"/>
    <p:sldId id="347" r:id="rId81"/>
    <p:sldId id="348" r:id="rId82"/>
    <p:sldId id="349" r:id="rId83"/>
    <p:sldId id="350" r:id="rId84"/>
    <p:sldId id="292" r:id="rId85"/>
    <p:sldId id="351" r:id="rId86"/>
    <p:sldId id="352" r:id="rId87"/>
    <p:sldId id="293" r:id="rId88"/>
    <p:sldId id="297" r:id="rId89"/>
    <p:sldId id="298" r:id="rId90"/>
    <p:sldId id="354" r:id="rId91"/>
    <p:sldId id="355" r:id="rId92"/>
    <p:sldId id="356" r:id="rId93"/>
    <p:sldId id="357" r:id="rId94"/>
    <p:sldId id="358" r:id="rId95"/>
    <p:sldId id="444" r:id="rId96"/>
    <p:sldId id="445" r:id="rId97"/>
    <p:sldId id="446" r:id="rId98"/>
    <p:sldId id="295" r:id="rId99"/>
    <p:sldId id="296" r:id="rId100"/>
    <p:sldId id="353" r:id="rId101"/>
    <p:sldId id="359" r:id="rId102"/>
    <p:sldId id="442" r:id="rId103"/>
    <p:sldId id="360" r:id="rId104"/>
    <p:sldId id="361" r:id="rId105"/>
    <p:sldId id="443" r:id="rId106"/>
    <p:sldId id="362" r:id="rId107"/>
    <p:sldId id="363" r:id="rId108"/>
    <p:sldId id="447" r:id="rId109"/>
    <p:sldId id="448" r:id="rId110"/>
    <p:sldId id="449" r:id="rId111"/>
    <p:sldId id="364" r:id="rId112"/>
    <p:sldId id="451" r:id="rId113"/>
    <p:sldId id="365" r:id="rId114"/>
    <p:sldId id="452" r:id="rId115"/>
    <p:sldId id="453" r:id="rId116"/>
    <p:sldId id="366" r:id="rId117"/>
    <p:sldId id="367" r:id="rId118"/>
    <p:sldId id="368" r:id="rId119"/>
    <p:sldId id="454" r:id="rId120"/>
    <p:sldId id="455" r:id="rId121"/>
    <p:sldId id="370" r:id="rId122"/>
    <p:sldId id="371" r:id="rId123"/>
    <p:sldId id="456" r:id="rId124"/>
    <p:sldId id="457" r:id="rId125"/>
    <p:sldId id="372" r:id="rId126"/>
    <p:sldId id="373" r:id="rId127"/>
    <p:sldId id="374" r:id="rId128"/>
    <p:sldId id="458"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04" r:id="rId159"/>
    <p:sldId id="405" r:id="rId160"/>
    <p:sldId id="406" r:id="rId161"/>
    <p:sldId id="407" r:id="rId162"/>
    <p:sldId id="408" r:id="rId163"/>
    <p:sldId id="409" r:id="rId164"/>
    <p:sldId id="410" r:id="rId165"/>
    <p:sldId id="411" r:id="rId166"/>
    <p:sldId id="412" r:id="rId167"/>
    <p:sldId id="413" r:id="rId168"/>
    <p:sldId id="414" r:id="rId169"/>
    <p:sldId id="415" r:id="rId170"/>
    <p:sldId id="416" r:id="rId171"/>
    <p:sldId id="417" r:id="rId172"/>
    <p:sldId id="418" r:id="rId173"/>
    <p:sldId id="419" r:id="rId174"/>
    <p:sldId id="420" r:id="rId175"/>
    <p:sldId id="421" r:id="rId176"/>
    <p:sldId id="422" r:id="rId177"/>
    <p:sldId id="423" r:id="rId178"/>
    <p:sldId id="424" r:id="rId179"/>
    <p:sldId id="425" r:id="rId180"/>
    <p:sldId id="426" r:id="rId181"/>
    <p:sldId id="427" r:id="rId182"/>
    <p:sldId id="428" r:id="rId183"/>
    <p:sldId id="429" r:id="rId184"/>
    <p:sldId id="430" r:id="rId185"/>
    <p:sldId id="431" r:id="rId186"/>
    <p:sldId id="432" r:id="rId187"/>
    <p:sldId id="433" r:id="rId188"/>
    <p:sldId id="434" r:id="rId189"/>
    <p:sldId id="435" r:id="rId190"/>
    <p:sldId id="436" r:id="rId191"/>
    <p:sldId id="437" r:id="rId192"/>
    <p:sldId id="438" r:id="rId193"/>
    <p:sldId id="439" r:id="rId194"/>
    <p:sldId id="440" r:id="rId195"/>
    <p:sldId id="441" r:id="rId19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0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99F6-B279-88C1-0897-7D32DA95F5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AE87643D-1156-202D-F594-ED27A35B4C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C6802158-8859-C53D-7411-6A36A8187CFF}"/>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ABD4FAF0-F3E2-1DFC-E657-10F47A87B5B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3C73D3C8-F508-41CC-2568-EB80B8DF1A8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87073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3E43-F64E-084C-793C-91665C920244}"/>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1A81F1B7-39B2-0AA0-E466-57C6B4E03F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40FA32ED-8676-B815-3267-7386378543D1}"/>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A54651FD-D046-A14A-3904-7AAB0A08D6C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D02DAD31-108B-1CE2-0020-242137B02003}"/>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1970838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788C6D-BCCE-B03B-9AA9-EFC9E7E9D2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7B4DBFF8-57E1-6787-BF43-362820F322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D7B3FAAF-7C06-0FEA-4CF8-384C26B8AF97}"/>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4253ADEF-8CEE-6874-8CA1-404483DB73C0}"/>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BA7E10D4-CFB2-A43F-0CC6-A5642C8F93E6}"/>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200333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B8C66-FAE6-F9CC-FB92-6A98BCC16586}"/>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D4C100E2-28F6-404C-7D56-715FAF80CB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7B6361DB-DFBC-1CFD-44ED-B3EDA0B6F45E}"/>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5939C380-B1AD-509F-DCA8-89EFE5DD779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1C4E4FC4-4AC1-3FC4-26C8-569B2FB74768}"/>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896290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4D18-C74F-C8C5-37EB-234AD3500C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81FF580B-0C30-F5BD-75A0-9F13E49D50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9E48FE-1877-8002-27DF-EE129F3C4318}"/>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0B7C106D-6067-9569-CF14-77FEDB3435F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7D5512EA-2448-BBCB-7DA7-9F9BD812C9ED}"/>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55242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D2549-6873-B02E-D19C-2069AC472E81}"/>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E6BDC23D-8138-2C40-8EEA-A43F6889BF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4867FABE-E15A-4D7E-7559-9981ABFEB3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D7F19441-D78B-1A33-BCCF-1FB2878D2495}"/>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854EBD7D-AC77-EBB5-1320-4EDB04C5A4D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3C599157-DA79-0BF3-36DD-0B6E1DFB2834}"/>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348101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046F-5346-CEBC-79BC-916077FF9C55}"/>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6EAE915F-14C6-F3D3-F997-18F871D6F1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C379AE-8075-7731-55F2-9C981C68D9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46E759B7-00CB-123A-F519-6478DB66F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636DD-0CE0-BA60-8DAE-90832C346E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B9CC3FE0-EA23-95DF-CB8C-D2AB73AC81BB}"/>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8" name="Footer Placeholder 7">
            <a:extLst>
              <a:ext uri="{FF2B5EF4-FFF2-40B4-BE49-F238E27FC236}">
                <a16:creationId xmlns:a16="http://schemas.microsoft.com/office/drawing/2014/main" id="{CB4986B4-3E26-F2D6-E6DA-52D2B67DCBC2}"/>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90FC8465-0DC5-4C7C-C2CA-16C06E44D055}"/>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4291038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A675-AF0D-5FD5-E248-73C286360855}"/>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99D8B76B-05C7-8514-A47B-92B8737A8334}"/>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4" name="Footer Placeholder 3">
            <a:extLst>
              <a:ext uri="{FF2B5EF4-FFF2-40B4-BE49-F238E27FC236}">
                <a16:creationId xmlns:a16="http://schemas.microsoft.com/office/drawing/2014/main" id="{BF169BB0-8A64-DBAB-887A-73F63983B040}"/>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7C4D588E-26FC-3C55-E0CA-2D9EE00A13DE}"/>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688902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B3C46B-E61D-4ACC-D704-10E433971035}"/>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3" name="Footer Placeholder 2">
            <a:extLst>
              <a:ext uri="{FF2B5EF4-FFF2-40B4-BE49-F238E27FC236}">
                <a16:creationId xmlns:a16="http://schemas.microsoft.com/office/drawing/2014/main" id="{AF82A81E-6284-0FC5-209B-2C1E33437007}"/>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0BAAD3BA-5B5A-7D74-F1BD-802013647A7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049634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6023-0B0F-B055-7AD6-90CE3DA59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7E93E799-FDC3-03D9-BE04-5AE555BDB8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FAEFF520-164C-0FBA-C8EF-AB9183DD1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19A22-61AC-6B87-4A9F-4AB0314712E6}"/>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AB49E1CA-507A-4E71-5250-DBE8F6B145E8}"/>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D525E7FC-53A9-295F-B353-27D8A812AEC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758611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47963-9C21-C785-47D8-1E85CC4762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149741B9-256A-1C31-5C18-2AF412F59C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AF04E5D7-914E-0520-082C-87CBF61A36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223DF-A574-F1BF-E6E5-7EE8125C09A2}"/>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10C95D1A-D3E9-49A9-6976-A4C2257EF5EA}"/>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09A321FB-EE4C-857E-7D58-4FFA67E04C7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64617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A55B7D-7880-5B4E-D867-4559FAF459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A2976003-C7A6-E3B8-FD68-442473C95C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A9AC2472-4BF7-02C3-3F62-C5EB25DF2A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3C3EB5DE-25FC-570A-1C00-7DBD8EB300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5CCB3D68-7CB5-4971-2294-22E2AAB046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DCD0A-98B9-4D9D-B5EF-440890C8C1A0}" type="slidenum">
              <a:rPr lang="ru-RU" smtClean="0"/>
              <a:t>‹#›</a:t>
            </a:fld>
            <a:endParaRPr lang="ru-RU"/>
          </a:p>
        </p:txBody>
      </p:sp>
    </p:spTree>
    <p:extLst>
      <p:ext uri="{BB962C8B-B14F-4D97-AF65-F5344CB8AC3E}">
        <p14:creationId xmlns:p14="http://schemas.microsoft.com/office/powerpoint/2010/main" val="380513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cursor.com/agents" TargetMode="External"/><Relationship Id="rId1" Type="http://schemas.openxmlformats.org/officeDocument/2006/relationships/slideLayout" Target="../slideLayouts/slideLayout1.xml"/><Relationship Id="rId6" Type="http://schemas.openxmlformats.org/officeDocument/2006/relationships/hyperlink" Target="https://github.com/github/copilot-cli?tab=readme-ov-file" TargetMode="External"/><Relationship Id="rId5" Type="http://schemas.openxmlformats.org/officeDocument/2006/relationships/hyperlink" Target="https://agent.minimax.io/" TargetMode="External"/><Relationship Id="rId4" Type="http://schemas.openxmlformats.org/officeDocument/2006/relationships/hyperlink" Target="https://marketplace.visualstudio.com/items?itemName=anthropic.claude-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laravel.com/ai/boost" TargetMode="Externa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3.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1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12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hyperlink" Target="https://laravelshift.com/"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phpstorm.ru.uptodown.com/windows/downlo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dbdiagram.io/d" TargetMode="External"/><Relationship Id="rId2" Type="http://schemas.openxmlformats.org/officeDocument/2006/relationships/hyperlink" Target="https://www.eraser.io/ai/erd-generator" TargetMode="Externa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596853"/>
          </a:xfrm>
          <a:prstGeom prst="rect">
            <a:avLst/>
          </a:prstGeom>
          <a:noFill/>
        </p:spPr>
        <p:txBody>
          <a:bodyPr wrap="square">
            <a:spAutoFit/>
          </a:bodyPr>
          <a:lstStyle/>
          <a:p>
            <a:pPr>
              <a:lnSpc>
                <a:spcPct val="150000"/>
              </a:lnSpc>
            </a:pPr>
            <a:r>
              <a:rPr lang="az-Latn-AZ" sz="1600"/>
              <a:t>1) Kod üçün istifadə edilən editor - </a:t>
            </a:r>
            <a:r>
              <a:rPr lang="az-Latn-AZ" sz="1600">
                <a:hlinkClick r:id="rId2"/>
              </a:rPr>
              <a:t>https://cursor.com/agents</a:t>
            </a:r>
            <a:endParaRPr lang="az-Latn-AZ" sz="1600"/>
          </a:p>
          <a:p>
            <a:pPr>
              <a:lnSpc>
                <a:spcPct val="150000"/>
              </a:lnSpc>
            </a:pPr>
            <a:endParaRPr lang="az-Latn-AZ" sz="1600"/>
          </a:p>
          <a:p>
            <a:pPr>
              <a:lnSpc>
                <a:spcPct val="150000"/>
              </a:lnSpc>
            </a:pPr>
            <a:r>
              <a:rPr lang="az-Latn-AZ" sz="1600"/>
              <a:t>2) Kod üçün istifadə edilən editor - </a:t>
            </a:r>
            <a:r>
              <a:rPr lang="en-US" sz="1600">
                <a:hlinkClick r:id="rId3"/>
              </a:rPr>
              <a:t>https://code.visualstudio.com</a:t>
            </a:r>
            <a:r>
              <a:rPr lang="az-Latn-AZ" sz="1600"/>
              <a:t> ancaq əlavə github Copilot  extension qurmaq lazımdır.</a:t>
            </a:r>
          </a:p>
          <a:p>
            <a:pPr>
              <a:lnSpc>
                <a:spcPct val="150000"/>
              </a:lnSpc>
            </a:pPr>
            <a:endParaRPr lang="az-Latn-AZ" sz="1600"/>
          </a:p>
          <a:p>
            <a:pPr>
              <a:lnSpc>
                <a:spcPct val="150000"/>
              </a:lnSpc>
            </a:pPr>
            <a:r>
              <a:rPr lang="az-Latn-AZ" sz="1600"/>
              <a:t>3) Kod üçün extension - </a:t>
            </a:r>
            <a:r>
              <a:rPr lang="az-Latn-AZ" sz="1600">
                <a:hlinkClick r:id="rId4"/>
              </a:rPr>
              <a:t>https://marketplace.visualstudio.com/items?itemName=anthropic.claude-code</a:t>
            </a:r>
            <a:endParaRPr lang="az-Latn-AZ" sz="1600"/>
          </a:p>
          <a:p>
            <a:pPr>
              <a:lnSpc>
                <a:spcPct val="150000"/>
              </a:lnSpc>
            </a:pPr>
            <a:endParaRPr lang="az-Latn-AZ" sz="1600"/>
          </a:p>
          <a:p>
            <a:pPr>
              <a:lnSpc>
                <a:spcPct val="150000"/>
              </a:lnSpc>
            </a:pPr>
            <a:r>
              <a:rPr lang="az-Latn-AZ" sz="1600"/>
              <a:t>4) </a:t>
            </a:r>
            <a:r>
              <a:rPr lang="en-US" sz="1600"/>
              <a:t>Kod </a:t>
            </a:r>
            <a:r>
              <a:rPr lang="az-Latn-AZ" sz="1600"/>
              <a:t>üçün Aİ - </a:t>
            </a:r>
            <a:r>
              <a:rPr lang="az-Latn-AZ" sz="1600">
                <a:hlinkClick r:id="rId5"/>
              </a:rPr>
              <a:t>https://agent.minimax.io</a:t>
            </a:r>
            <a:endParaRPr lang="az-Latn-AZ" sz="1600"/>
          </a:p>
          <a:p>
            <a:pPr>
              <a:lnSpc>
                <a:spcPct val="150000"/>
              </a:lnSpc>
            </a:pPr>
            <a:endParaRPr lang="az-Latn-AZ" sz="1600"/>
          </a:p>
          <a:p>
            <a:pPr>
              <a:lnSpc>
                <a:spcPct val="150000"/>
              </a:lnSpc>
            </a:pPr>
            <a:r>
              <a:rPr lang="az-Latn-AZ" sz="1600"/>
              <a:t>5) GitHub Copilot CLI, GitHub Copilot-un güclü AI kodlaşdırma köməkçisini birbaşa terminalda istifadə etməyə imkan verən komanda sətiri interfeysidir. Yəni kod yazmaq, anlamaq, debug etmək və layihələr üzərində işləmək üçün terminaldan çıxmadan AI-lə təbii dil sorğuları ilə qarşılıqlı əlaqə qura bilərsiniz. - </a:t>
            </a:r>
            <a:r>
              <a:rPr lang="en-US" sz="1600">
                <a:hlinkClick r:id="rId6"/>
              </a:rPr>
              <a:t>https://github.com/github/copilot-cli?tab=readme-ov-file</a:t>
            </a:r>
            <a:endParaRPr lang="az-Latn-AZ" sz="1600"/>
          </a:p>
          <a:p>
            <a:pPr>
              <a:lnSpc>
                <a:spcPct val="150000"/>
              </a:lnSpc>
            </a:pPr>
            <a:endParaRPr lang="az-Latn-AZ" sz="1600"/>
          </a:p>
          <a:p>
            <a:pPr>
              <a:lnSpc>
                <a:spcPct val="150000"/>
              </a:lnSpc>
            </a:pPr>
            <a:r>
              <a:rPr lang="en-US" sz="1600" b="1"/>
              <a:t>Launching the CLI</a:t>
            </a:r>
            <a:r>
              <a:rPr lang="en-US" sz="1600"/>
              <a:t>:  </a:t>
            </a:r>
            <a:r>
              <a:rPr lang="en-US" sz="1600" b="1">
                <a:solidFill>
                  <a:srgbClr val="FF0000"/>
                </a:solidFill>
              </a:rPr>
              <a:t>copilot</a:t>
            </a:r>
            <a:br>
              <a:rPr lang="en-US" sz="1600"/>
            </a:br>
            <a:br>
              <a:rPr lang="en-US" sz="1600"/>
            </a:br>
            <a:endParaRPr lang="ru-RU" sz="1600"/>
          </a:p>
        </p:txBody>
      </p:sp>
    </p:spTree>
    <p:extLst>
      <p:ext uri="{BB962C8B-B14F-4D97-AF65-F5344CB8AC3E}">
        <p14:creationId xmlns:p14="http://schemas.microsoft.com/office/powerpoint/2010/main" val="3187423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600438"/>
          </a:xfrm>
          <a:prstGeom prst="rect">
            <a:avLst/>
          </a:prstGeom>
          <a:noFill/>
        </p:spPr>
        <p:txBody>
          <a:bodyPr wrap="square">
            <a:spAutoFit/>
          </a:bodyPr>
          <a:lstStyle/>
          <a:p>
            <a:r>
              <a:rPr lang="az-Latn-AZ" sz="1400">
                <a:hlinkClick r:id="rId2"/>
              </a:rPr>
              <a:t>https://laravel.com/ai/boost</a:t>
            </a:r>
            <a:endParaRPr lang="en-US" sz="1400"/>
          </a:p>
          <a:p>
            <a:endParaRPr lang="en-US" sz="1400"/>
          </a:p>
          <a:p>
            <a:r>
              <a:rPr lang="en-US" sz="1400"/>
              <a:t>Laravel Boost</a:t>
            </a:r>
            <a:r>
              <a:rPr lang="az-Latn-AZ" sz="1400"/>
              <a:t>, </a:t>
            </a:r>
            <a:r>
              <a:rPr lang="en-US" sz="1400"/>
              <a:t> AI-y</a:t>
            </a:r>
            <a:r>
              <a:rPr lang="az-Latn-AZ" sz="1400"/>
              <a:t>ə </a:t>
            </a:r>
            <a:r>
              <a:rPr lang="en-US" sz="1400"/>
              <a:t> “bu layihə Laravel-dir, kodu belə düşün və belə yaz” deyə yol göstərən qaydalar toplusudur, nəticədə AI sənə daha düzgün Laravel kodu verir.</a:t>
            </a:r>
            <a:endParaRPr lang="az-Latn-AZ" sz="1400"/>
          </a:p>
          <a:p>
            <a:pPr marL="742950" lvl="1" indent="-285750">
              <a:buFont typeface="Wingdings" panose="05000000000000000000" pitchFamily="2" charset="2"/>
              <a:buChar char="q"/>
            </a:pPr>
            <a:r>
              <a:rPr lang="en-US" sz="1400"/>
              <a:t>AI artıq Laravel-i “ümumi PHP framework” kimi yox,</a:t>
            </a:r>
            <a:endParaRPr lang="az-Latn-AZ" sz="1400"/>
          </a:p>
          <a:p>
            <a:pPr marL="742950" lvl="1" indent="-285750">
              <a:buFont typeface="Wingdings" panose="05000000000000000000" pitchFamily="2" charset="2"/>
              <a:buChar char="q"/>
            </a:pPr>
            <a:r>
              <a:rPr lang="az-Latn-AZ" sz="1400"/>
              <a:t>Laravel best practice-ləri, Eloquent relationships, migrations, validation, tests, Tailwind, Pest və s. anlayır.</a:t>
            </a:r>
          </a:p>
          <a:p>
            <a:endParaRPr lang="ru-RU" sz="1400"/>
          </a:p>
        </p:txBody>
      </p:sp>
      <p:pic>
        <p:nvPicPr>
          <p:cNvPr id="3" name="Picture 2">
            <a:extLst>
              <a:ext uri="{FF2B5EF4-FFF2-40B4-BE49-F238E27FC236}">
                <a16:creationId xmlns:a16="http://schemas.microsoft.com/office/drawing/2014/main" id="{8632E714-F847-A4F4-181C-2D68DFC2722B}"/>
              </a:ext>
            </a:extLst>
          </p:cNvPr>
          <p:cNvPicPr>
            <a:picLocks noChangeAspect="1"/>
          </p:cNvPicPr>
          <p:nvPr/>
        </p:nvPicPr>
        <p:blipFill>
          <a:blip r:embed="rId3"/>
          <a:stretch>
            <a:fillRect/>
          </a:stretch>
        </p:blipFill>
        <p:spPr>
          <a:xfrm>
            <a:off x="5805887" y="4099321"/>
            <a:ext cx="6386113" cy="2758679"/>
          </a:xfrm>
          <a:prstGeom prst="rect">
            <a:avLst/>
          </a:prstGeom>
        </p:spPr>
      </p:pic>
    </p:spTree>
    <p:extLst>
      <p:ext uri="{BB962C8B-B14F-4D97-AF65-F5344CB8AC3E}">
        <p14:creationId xmlns:p14="http://schemas.microsoft.com/office/powerpoint/2010/main" val="33576126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6461953-EA18-270D-B5C2-0AA449228D99}"/>
              </a:ext>
            </a:extLst>
          </p:cNvPr>
          <p:cNvPicPr>
            <a:picLocks noChangeAspect="1"/>
          </p:cNvPicPr>
          <p:nvPr/>
        </p:nvPicPr>
        <p:blipFill>
          <a:blip r:embed="rId2"/>
          <a:stretch>
            <a:fillRect/>
          </a:stretch>
        </p:blipFill>
        <p:spPr>
          <a:xfrm>
            <a:off x="0" y="299589"/>
            <a:ext cx="12192000" cy="6258821"/>
          </a:xfrm>
          <a:prstGeom prst="rect">
            <a:avLst/>
          </a:prstGeom>
        </p:spPr>
      </p:pic>
    </p:spTree>
    <p:extLst>
      <p:ext uri="{BB962C8B-B14F-4D97-AF65-F5344CB8AC3E}">
        <p14:creationId xmlns:p14="http://schemas.microsoft.com/office/powerpoint/2010/main" val="19264765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r>
              <a:rPr lang="az-Latn-AZ" sz="1100" b="1"/>
              <a:t>İNDEX</a:t>
            </a:r>
            <a:r>
              <a:rPr lang="az-Latn-AZ" sz="1100"/>
              <a:t> çox vaxt bu belə də yazılır. </a:t>
            </a:r>
          </a:p>
          <a:p>
            <a:endParaRPr lang="az-Latn-AZ" sz="1100"/>
          </a:p>
          <a:p>
            <a:endParaRPr lang="az-Latn-AZ" sz="1100"/>
          </a:p>
          <a:p>
            <a:endParaRPr lang="az-Latn-AZ" sz="1100"/>
          </a:p>
          <a:p>
            <a:pPr>
              <a:lnSpc>
                <a:spcPct val="150000"/>
              </a:lnSpc>
            </a:pPr>
            <a:r>
              <a:rPr lang="az-Latn-AZ" sz="1100"/>
              <a:t>Sağ şəkildəki variantda index-lərə xüsusi ad verirsən (idx_is_active, idx_slug).</a:t>
            </a:r>
          </a:p>
          <a:p>
            <a:pPr>
              <a:lnSpc>
                <a:spcPct val="150000"/>
              </a:lnSpc>
            </a:pPr>
            <a:r>
              <a:rPr lang="az-Latn-AZ" sz="1100"/>
              <a:t>Yuxarıki variantda isə Laravel avtomatik index adı yaradır (subscription_plans_is_active_index kimi).</a:t>
            </a:r>
          </a:p>
          <a:p>
            <a:pPr>
              <a:lnSpc>
                <a:spcPct val="150000"/>
              </a:lnSpc>
            </a:pPr>
            <a:r>
              <a:rPr lang="az-Latn-AZ" sz="1100"/>
              <a:t>Funksional baxımdan heç bir performans və ya davranış fərqi yoxdur.</a:t>
            </a:r>
          </a:p>
          <a:p>
            <a:pPr>
              <a:lnSpc>
                <a:spcPct val="150000"/>
              </a:lnSpc>
            </a:pPr>
            <a:r>
              <a:rPr lang="az-Latn-AZ" sz="1100"/>
              <a:t>Xüsusi ad vermək migrasiya idarəsi və rollback zamanı daha nəzarətlidir.</a:t>
            </a:r>
          </a:p>
          <a:p>
            <a:pPr>
              <a:lnSpc>
                <a:spcPct val="150000"/>
              </a:lnSpc>
            </a:pPr>
            <a:r>
              <a:rPr lang="az-Latn-AZ" sz="1100"/>
              <a:t>Avtomatik adlar tez yazmaq üçün rahatdır, amma uzun və dəyişkən olur.</a:t>
            </a:r>
          </a:p>
          <a:p>
            <a:pPr>
              <a:lnSpc>
                <a:spcPct val="150000"/>
              </a:lnSpc>
            </a:pPr>
            <a:r>
              <a:rPr lang="az-Latn-AZ" sz="1100"/>
              <a:t>Böyük və planlı layihələrdə ən doğru seçim birinci variantdır (manual index adları).</a:t>
            </a:r>
          </a:p>
          <a:p>
            <a:endParaRPr lang="ru-RU" sz="1100"/>
          </a:p>
        </p:txBody>
      </p:sp>
      <p:pic>
        <p:nvPicPr>
          <p:cNvPr id="6" name="Picture 5">
            <a:extLst>
              <a:ext uri="{FF2B5EF4-FFF2-40B4-BE49-F238E27FC236}">
                <a16:creationId xmlns:a16="http://schemas.microsoft.com/office/drawing/2014/main" id="{A4B372F0-4DEE-2999-CD5D-A509F245610F}"/>
              </a:ext>
            </a:extLst>
          </p:cNvPr>
          <p:cNvPicPr>
            <a:picLocks noChangeAspect="1"/>
          </p:cNvPicPr>
          <p:nvPr/>
        </p:nvPicPr>
        <p:blipFill>
          <a:blip r:embed="rId2"/>
          <a:srcRect l="1732"/>
          <a:stretch/>
        </p:blipFill>
        <p:spPr>
          <a:xfrm>
            <a:off x="6274340" y="0"/>
            <a:ext cx="5916038" cy="6858000"/>
          </a:xfrm>
          <a:prstGeom prst="rect">
            <a:avLst/>
          </a:prstGeom>
        </p:spPr>
      </p:pic>
      <p:pic>
        <p:nvPicPr>
          <p:cNvPr id="8" name="Picture 7">
            <a:extLst>
              <a:ext uri="{FF2B5EF4-FFF2-40B4-BE49-F238E27FC236}">
                <a16:creationId xmlns:a16="http://schemas.microsoft.com/office/drawing/2014/main" id="{E436F860-B220-6272-6A22-2ABE8B43FC57}"/>
              </a:ext>
            </a:extLst>
          </p:cNvPr>
          <p:cNvPicPr>
            <a:picLocks noChangeAspect="1"/>
          </p:cNvPicPr>
          <p:nvPr/>
        </p:nvPicPr>
        <p:blipFill>
          <a:blip r:embed="rId3"/>
          <a:stretch>
            <a:fillRect/>
          </a:stretch>
        </p:blipFill>
        <p:spPr>
          <a:xfrm>
            <a:off x="0" y="244068"/>
            <a:ext cx="1767993" cy="358171"/>
          </a:xfrm>
          <a:prstGeom prst="rect">
            <a:avLst/>
          </a:prstGeom>
        </p:spPr>
      </p:pic>
    </p:spTree>
    <p:extLst>
      <p:ext uri="{BB962C8B-B14F-4D97-AF65-F5344CB8AC3E}">
        <p14:creationId xmlns:p14="http://schemas.microsoft.com/office/powerpoint/2010/main" val="33145536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5539978"/>
          </a:xfrm>
          <a:prstGeom prst="rect">
            <a:avLst/>
          </a:prstGeom>
          <a:noFill/>
        </p:spPr>
        <p:txBody>
          <a:bodyPr wrap="square">
            <a:spAutoFit/>
          </a:bodyPr>
          <a:lstStyle/>
          <a:p>
            <a:r>
              <a:rPr lang="az-Latn-AZ" sz="1200"/>
              <a:t>Bu migration </a:t>
            </a:r>
            <a:r>
              <a:rPr lang="az-Latn-AZ" sz="1200" b="1"/>
              <a:t>subscription_plans </a:t>
            </a:r>
            <a:r>
              <a:rPr lang="az-Latn-AZ" sz="1200"/>
              <a:t>cədvəlini yaradaraq sistemdə mövcud olacaq </a:t>
            </a:r>
            <a:r>
              <a:rPr lang="az-Latn-AZ" sz="1200" i="1"/>
              <a:t>abunə paketlərini idarə etmək </a:t>
            </a:r>
            <a:r>
              <a:rPr lang="az-Latn-AZ" sz="1200"/>
              <a:t>üçün nəzərdə tutulub.</a:t>
            </a:r>
          </a:p>
          <a:p>
            <a:endParaRPr lang="az-Latn-AZ" sz="1200"/>
          </a:p>
          <a:p>
            <a:pPr marL="285750" indent="-285750">
              <a:buFont typeface="Wingdings" panose="05000000000000000000" pitchFamily="2" charset="2"/>
              <a:buChar char="q"/>
            </a:pPr>
            <a:r>
              <a:rPr lang="en-US" sz="1200" b="1">
                <a:solidFill>
                  <a:srgbClr val="FF0000"/>
                </a:solidFill>
              </a:rPr>
              <a:t>name</a:t>
            </a:r>
            <a:r>
              <a:rPr lang="en-US" sz="1200"/>
              <a:t> - Planın adıdır (məsələn: Basic, Pro, Business).</a:t>
            </a:r>
            <a:endParaRPr lang="az-Latn-AZ" sz="1200"/>
          </a:p>
          <a:p>
            <a:endParaRPr lang="az-Latn-AZ" sz="1200"/>
          </a:p>
          <a:p>
            <a:pPr marL="285750" indent="-285750">
              <a:buFont typeface="Wingdings" panose="05000000000000000000" pitchFamily="2" charset="2"/>
              <a:buChar char="q"/>
            </a:pPr>
            <a:r>
              <a:rPr lang="az-Latn-AZ" sz="1200" b="1">
                <a:solidFill>
                  <a:srgbClr val="FF0000"/>
                </a:solidFill>
              </a:rPr>
              <a:t>slug (unique)</a:t>
            </a:r>
            <a:r>
              <a:rPr lang="az-Latn-AZ" sz="1200"/>
              <a:t> - Planın sistemdə tanınan unikal açarıdır (məsələn: business_monthly).</a:t>
            </a:r>
            <a:endParaRPr lang="en-US" sz="1200"/>
          </a:p>
          <a:p>
            <a:pPr marL="742950" lvl="1" indent="-285750">
              <a:lnSpc>
                <a:spcPct val="150000"/>
              </a:lnSpc>
              <a:buFont typeface="Arial" panose="020B0604020202020204" pitchFamily="34" charset="0"/>
              <a:buChar char="•"/>
            </a:pPr>
            <a:r>
              <a:rPr lang="en-US" sz="1200"/>
              <a:t>Harada istifadə olunur: </a:t>
            </a:r>
            <a:r>
              <a:rPr lang="en-US" sz="1200" b="1"/>
              <a:t>if ($plan-&gt;slug === 'business_monthly’)</a:t>
            </a:r>
            <a:endParaRPr lang="az-Latn-AZ" sz="1200" b="1"/>
          </a:p>
          <a:p>
            <a:pPr marL="742950" lvl="1" indent="-285750">
              <a:lnSpc>
                <a:spcPct val="150000"/>
              </a:lnSpc>
              <a:buFont typeface="Arial" panose="020B0604020202020204" pitchFamily="34" charset="0"/>
              <a:buChar char="•"/>
            </a:pPr>
            <a:endParaRPr lang="en-US" sz="1200" b="1"/>
          </a:p>
          <a:p>
            <a:pPr marL="285750" indent="-285750">
              <a:buFont typeface="Wingdings" panose="05000000000000000000" pitchFamily="2" charset="2"/>
              <a:buChar char="q"/>
            </a:pPr>
            <a:r>
              <a:rPr lang="az-Latn-AZ" sz="1200" b="1">
                <a:solidFill>
                  <a:srgbClr val="FF0000"/>
                </a:solidFill>
              </a:rPr>
              <a:t>description</a:t>
            </a:r>
            <a:r>
              <a:rPr lang="az-Latn-AZ" sz="1200"/>
              <a:t> - Planın geniş izahıdır. Bəzi planlar sadə ola bilər, açıqlamaya ehtiyac olmaz. Bunun üçündə nullable qeyd edilibdir.</a:t>
            </a:r>
          </a:p>
          <a:p>
            <a:endParaRPr lang="az-Latn-AZ" sz="1200"/>
          </a:p>
          <a:p>
            <a:pPr marL="285750" indent="-285750">
              <a:buFont typeface="Wingdings" panose="05000000000000000000" pitchFamily="2" charset="2"/>
              <a:buChar char="q"/>
            </a:pPr>
            <a:r>
              <a:rPr lang="az-Latn-AZ" sz="1200" b="1">
                <a:solidFill>
                  <a:srgbClr val="FF0000"/>
                </a:solidFill>
              </a:rPr>
              <a:t>price (decimal 10,2) </a:t>
            </a:r>
            <a:r>
              <a:rPr lang="az-Latn-AZ" sz="1200"/>
              <a:t>- Planın ödəniş məbləği.</a:t>
            </a:r>
          </a:p>
          <a:p>
            <a:pPr marL="742950" lvl="1" indent="-285750">
              <a:lnSpc>
                <a:spcPct val="150000"/>
              </a:lnSpc>
              <a:buFont typeface="Arial" panose="020B0604020202020204" pitchFamily="34" charset="0"/>
              <a:buChar char="•"/>
            </a:pPr>
            <a:r>
              <a:rPr lang="az-Latn-AZ" sz="1200"/>
              <a:t>Niyə decimal: Pul hesablamaları üçün float təhlükəlidir → precision problemi yaradır.</a:t>
            </a:r>
            <a:br>
              <a:rPr lang="az-Latn-AZ" sz="1200"/>
            </a:br>
            <a:endParaRPr lang="az-Latn-AZ" sz="1200"/>
          </a:p>
          <a:p>
            <a:pPr marL="742950" lvl="1" indent="-285750">
              <a:buFont typeface="Arial" panose="020B0604020202020204" pitchFamily="34" charset="0"/>
              <a:buChar char="•"/>
            </a:pPr>
            <a:r>
              <a:rPr lang="az-Latn-AZ" sz="1200" b="1"/>
              <a:t>decimal</a:t>
            </a:r>
            <a:r>
              <a:rPr lang="az-Latn-AZ" sz="1200"/>
              <a:t> və </a:t>
            </a:r>
            <a:r>
              <a:rPr lang="az-Latn-AZ" sz="1200" b="1"/>
              <a:t>float</a:t>
            </a:r>
            <a:r>
              <a:rPr lang="az-Latn-AZ" sz="1200"/>
              <a:t> tam fərqli şeylərdir. Float ədədlərini, kompüter təxmini yadda saxlayır, ona görədə pul ilə əlaqəli hesablamalarda səhvlər yaranır. Bu səhvə precision problemi deyilir — yəni rəqəm dəqiq deyil, yuvarlaqlaşdırma xətası var:</a:t>
            </a:r>
          </a:p>
          <a:p>
            <a:endParaRPr lang="az-Latn-AZ" sz="1200"/>
          </a:p>
          <a:p>
            <a:endParaRPr lang="az-Latn-AZ" sz="1200"/>
          </a:p>
          <a:p>
            <a:endParaRPr lang="az-Latn-AZ" sz="1200"/>
          </a:p>
          <a:p>
            <a:pPr marL="742950" lvl="1" indent="-285750">
              <a:buFont typeface="Arial" panose="020B0604020202020204" pitchFamily="34" charset="0"/>
              <a:buChar char="•"/>
            </a:pPr>
            <a:r>
              <a:rPr lang="az-Latn-AZ" sz="1200"/>
              <a:t>Decimal isə pulu dəqiq saxlayır:</a:t>
            </a:r>
          </a:p>
          <a:p>
            <a:endParaRPr lang="az-Latn-AZ" sz="1200"/>
          </a:p>
          <a:p>
            <a:endParaRPr lang="az-Latn-AZ" sz="1200"/>
          </a:p>
          <a:p>
            <a:endParaRPr lang="az-Latn-AZ" sz="1200"/>
          </a:p>
          <a:p>
            <a:r>
              <a:rPr lang="az-Latn-AZ" sz="1200"/>
              <a:t>Buradakı 10 — ədədin ümumi maksimum rəqəm sayını göstərir (vergül daxil olmaqla), yəni bu sahə maksimum 99999999.99 kimi bir dəyər saxlaya bilər.</a:t>
            </a:r>
          </a:p>
        </p:txBody>
      </p:sp>
      <p:pic>
        <p:nvPicPr>
          <p:cNvPr id="7" name="Picture 6">
            <a:extLst>
              <a:ext uri="{FF2B5EF4-FFF2-40B4-BE49-F238E27FC236}">
                <a16:creationId xmlns:a16="http://schemas.microsoft.com/office/drawing/2014/main" id="{B60076A0-8061-BE24-E5D5-87334744DF5B}"/>
              </a:ext>
            </a:extLst>
          </p:cNvPr>
          <p:cNvPicPr>
            <a:picLocks noChangeAspect="1"/>
          </p:cNvPicPr>
          <p:nvPr/>
        </p:nvPicPr>
        <p:blipFill>
          <a:blip r:embed="rId2"/>
          <a:stretch>
            <a:fillRect/>
          </a:stretch>
        </p:blipFill>
        <p:spPr>
          <a:xfrm>
            <a:off x="823687" y="4532715"/>
            <a:ext cx="2474297" cy="396274"/>
          </a:xfrm>
          <a:prstGeom prst="rect">
            <a:avLst/>
          </a:prstGeom>
        </p:spPr>
      </p:pic>
      <p:pic>
        <p:nvPicPr>
          <p:cNvPr id="9" name="Picture 8">
            <a:extLst>
              <a:ext uri="{FF2B5EF4-FFF2-40B4-BE49-F238E27FC236}">
                <a16:creationId xmlns:a16="http://schemas.microsoft.com/office/drawing/2014/main" id="{97C29A17-DC1D-A386-6DEA-773C9684545F}"/>
              </a:ext>
            </a:extLst>
          </p:cNvPr>
          <p:cNvPicPr>
            <a:picLocks noChangeAspect="1"/>
          </p:cNvPicPr>
          <p:nvPr/>
        </p:nvPicPr>
        <p:blipFill>
          <a:blip r:embed="rId3"/>
          <a:srcRect l="1732"/>
          <a:stretch/>
        </p:blipFill>
        <p:spPr>
          <a:xfrm>
            <a:off x="6274340" y="0"/>
            <a:ext cx="5916038" cy="6858000"/>
          </a:xfrm>
          <a:prstGeom prst="rect">
            <a:avLst/>
          </a:prstGeom>
        </p:spPr>
      </p:pic>
      <p:pic>
        <p:nvPicPr>
          <p:cNvPr id="10" name="Picture 9">
            <a:extLst>
              <a:ext uri="{FF2B5EF4-FFF2-40B4-BE49-F238E27FC236}">
                <a16:creationId xmlns:a16="http://schemas.microsoft.com/office/drawing/2014/main" id="{047601BF-930A-CB93-219D-9E5DDC4CB3A1}"/>
              </a:ext>
            </a:extLst>
          </p:cNvPr>
          <p:cNvPicPr>
            <a:picLocks noChangeAspect="1"/>
          </p:cNvPicPr>
          <p:nvPr/>
        </p:nvPicPr>
        <p:blipFill>
          <a:blip r:embed="rId4"/>
          <a:stretch>
            <a:fillRect/>
          </a:stretch>
        </p:blipFill>
        <p:spPr>
          <a:xfrm>
            <a:off x="823687" y="3811659"/>
            <a:ext cx="2789162" cy="396274"/>
          </a:xfrm>
          <a:prstGeom prst="rect">
            <a:avLst/>
          </a:prstGeom>
        </p:spPr>
      </p:pic>
    </p:spTree>
    <p:extLst>
      <p:ext uri="{BB962C8B-B14F-4D97-AF65-F5344CB8AC3E}">
        <p14:creationId xmlns:p14="http://schemas.microsoft.com/office/powerpoint/2010/main" val="18861671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currency (3, default 'USD') </a:t>
            </a:r>
            <a:r>
              <a:rPr lang="az-Latn-AZ" sz="1200"/>
              <a:t>— planın valyuta kodunu saxlayır (ISO 4217, məsələn USD, EUR, AZN) və əgər göstərilməzsə, avtomatik USD qəbul olunur.</a:t>
            </a:r>
          </a:p>
          <a:p>
            <a:pPr marL="171450" indent="-171450">
              <a:buFont typeface="Wingdings" panose="05000000000000000000" pitchFamily="2" charset="2"/>
              <a:buChar char="q"/>
            </a:pPr>
            <a:endParaRPr lang="az-Latn-AZ" sz="1200"/>
          </a:p>
          <a:p>
            <a:pPr marL="628650" lvl="1" indent="-171450">
              <a:buFont typeface="Arial" panose="020B0604020202020204" pitchFamily="34" charset="0"/>
              <a:buChar char="•"/>
            </a:pPr>
            <a:r>
              <a:rPr lang="en-US" sz="1200"/>
              <a:t>Buradakı 3 — valyuta kodunun maksimum 3 simvol uzunluqda olacağını göstərir.</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duration_days (default 30) </a:t>
            </a:r>
            <a:r>
              <a:rPr lang="en-US" sz="1200"/>
              <a:t>- Abunəliyin neçə gün aktiv olacağını göstərir.</a:t>
            </a:r>
            <a:r>
              <a:rPr lang="az-Latn-AZ" sz="1200"/>
              <a:t> Niyə vacibdir:</a:t>
            </a:r>
          </a:p>
          <a:p>
            <a:pPr marL="628650" lvl="1" indent="-171450">
              <a:lnSpc>
                <a:spcPct val="150000"/>
              </a:lnSpc>
              <a:buFont typeface="Arial" panose="020B0604020202020204" pitchFamily="34" charset="0"/>
              <a:buChar char="•"/>
            </a:pPr>
            <a:r>
              <a:rPr lang="en-US" sz="1200"/>
              <a:t>Abunəliyin bitmə tarixini hesablamaq üçün</a:t>
            </a:r>
          </a:p>
          <a:p>
            <a:pPr marL="628650" lvl="1" indent="-171450">
              <a:lnSpc>
                <a:spcPct val="150000"/>
              </a:lnSpc>
              <a:buFont typeface="Arial" panose="020B0604020202020204" pitchFamily="34" charset="0"/>
              <a:buChar char="•"/>
            </a:pPr>
            <a:r>
              <a:rPr lang="en-US" sz="1200"/>
              <a:t>Reminder email-lər üçün</a:t>
            </a:r>
          </a:p>
          <a:p>
            <a:pPr marL="628650" lvl="1" indent="-171450">
              <a:lnSpc>
                <a:spcPct val="150000"/>
              </a:lnSpc>
              <a:buFont typeface="Arial" panose="020B0604020202020204" pitchFamily="34" charset="0"/>
              <a:buChar char="•"/>
            </a:pPr>
            <a:r>
              <a:rPr lang="en-US" sz="1200"/>
              <a:t>Business account deaktivasiya logic-i üçün</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max_listings (nullable, NULL = unlimited)</a:t>
            </a:r>
            <a:r>
              <a:rPr lang="az-Latn-AZ" sz="1200" b="1">
                <a:solidFill>
                  <a:srgbClr val="FF0000"/>
                </a:solidFill>
              </a:rPr>
              <a:t> </a:t>
            </a:r>
            <a:r>
              <a:rPr lang="az-Latn-AZ" sz="1200"/>
              <a:t>- </a:t>
            </a:r>
            <a:r>
              <a:rPr lang="en-US" sz="1200"/>
              <a:t>İstifadəçinin yerləşdirə biləcəyi maksimum məhsul sayı.</a:t>
            </a:r>
            <a:endParaRPr lang="az-Latn-AZ" sz="1200"/>
          </a:p>
          <a:p>
            <a:pPr marL="628650" lvl="1" indent="-171450">
              <a:buFont typeface="Arial" panose="020B0604020202020204" pitchFamily="34" charset="0"/>
              <a:buChar char="•"/>
            </a:pPr>
            <a:r>
              <a:rPr lang="az-Latn-AZ" sz="1200" b="1"/>
              <a:t>nullable</a:t>
            </a:r>
            <a:r>
              <a:rPr lang="az-Latn-AZ" sz="1200"/>
              <a:t> o deməkdir ki, bu sütun boş qala bilər və mütləq dəyər yazılması tələb olunmur.</a:t>
            </a:r>
            <a:br>
              <a:rPr lang="az-Latn-AZ" sz="1200"/>
            </a:br>
            <a:endParaRPr lang="az-Latn-AZ" sz="1200"/>
          </a:p>
          <a:p>
            <a:pPr marL="628650" lvl="1" indent="-171450">
              <a:buFont typeface="Arial" panose="020B0604020202020204" pitchFamily="34" charset="0"/>
              <a:buChar char="•"/>
            </a:pPr>
            <a:r>
              <a:rPr lang="az-Latn-AZ" sz="1200" b="1"/>
              <a:t>NULL = unlimited </a:t>
            </a:r>
            <a:r>
              <a:rPr lang="az-Latn-AZ" sz="1200"/>
              <a:t>isə bildirir ki, əgər dəyər NULL-dırsa, istifadəçi üçün məhsul yerləşdirmə limiti yoxdur.</a:t>
            </a:r>
          </a:p>
          <a:p>
            <a:endParaRPr lang="az-Latn-AZ" sz="1200"/>
          </a:p>
          <a:p>
            <a:pPr>
              <a:lnSpc>
                <a:spcPct val="150000"/>
              </a:lnSpc>
            </a:pPr>
            <a:r>
              <a:rPr lang="az-Latn-AZ" sz="1200" b="1"/>
              <a:t>Harada istifadə olunur</a:t>
            </a:r>
            <a:r>
              <a:rPr lang="az-Latn-AZ" sz="1200"/>
              <a:t>:</a:t>
            </a:r>
          </a:p>
          <a:p>
            <a:pPr marL="628650" lvl="1" indent="-171450">
              <a:buFont typeface="Arial" panose="020B0604020202020204" pitchFamily="34" charset="0"/>
              <a:buChar char="•"/>
            </a:pPr>
            <a:r>
              <a:rPr lang="az-Latn-AZ" sz="1200"/>
              <a:t>Məhsul əlavə edilərkən sistem yoxlayır ki, istifadəçinin abunə planında icazə verilən maksimum məhsul sayı dolubmu, əgər dolubsa əlavə etməyə icazə vermir.</a:t>
            </a:r>
          </a:p>
          <a:p>
            <a:pPr marL="628650" lvl="1" indent="-171450">
              <a:buFont typeface="Arial" panose="020B0604020202020204" pitchFamily="34" charset="0"/>
              <a:buChar char="•"/>
            </a:pPr>
            <a:endParaRPr lang="az-Latn-AZ" sz="1200"/>
          </a:p>
          <a:p>
            <a:pPr marL="628650" lvl="1" indent="-171450">
              <a:buFont typeface="Arial" panose="020B0604020202020204" pitchFamily="34" charset="0"/>
              <a:buChar char="•"/>
            </a:pPr>
            <a:r>
              <a:rPr lang="az-Latn-AZ" sz="1200"/>
              <a:t>Həmçinin gün ərzində və ya ümumi olaraq yerləşdirilən məhsulların sayı bu limitlə müqayisə olunur ki, plan qaydaları pozulmasın.</a:t>
            </a:r>
          </a:p>
          <a:p>
            <a:endParaRPr lang="ru-RU" sz="1200"/>
          </a:p>
        </p:txBody>
      </p:sp>
      <p:pic>
        <p:nvPicPr>
          <p:cNvPr id="3" name="Picture 2">
            <a:extLst>
              <a:ext uri="{FF2B5EF4-FFF2-40B4-BE49-F238E27FC236}">
                <a16:creationId xmlns:a16="http://schemas.microsoft.com/office/drawing/2014/main" id="{9A3A6DA9-C8E0-99F4-85CB-6938AD0FA793}"/>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3645937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4939814"/>
          </a:xfrm>
          <a:prstGeom prst="rect">
            <a:avLst/>
          </a:prstGeom>
          <a:noFill/>
        </p:spPr>
        <p:txBody>
          <a:bodyPr wrap="square">
            <a:spAutoFit/>
          </a:bodyPr>
          <a:lstStyle/>
          <a:p>
            <a:r>
              <a:rPr lang="az-Latn-AZ" sz="1400" b="1">
                <a:solidFill>
                  <a:srgbClr val="FF0000"/>
                </a:solidFill>
              </a:rPr>
              <a:t>features (JSON, nullable) </a:t>
            </a:r>
            <a:r>
              <a:rPr lang="az-Latn-AZ" sz="1400"/>
              <a:t>— abunə planına aid əlavə imkanları çevik formada saxlamaq üçün istifadə olunan sahədir.</a:t>
            </a:r>
          </a:p>
          <a:p>
            <a:endParaRPr lang="az-Latn-AZ" sz="1400"/>
          </a:p>
          <a:p>
            <a:pPr marL="742950" lvl="1" indent="-285750">
              <a:buFont typeface="Arial" panose="020B0604020202020204" pitchFamily="34" charset="0"/>
              <a:buChar char="•"/>
            </a:pPr>
            <a:r>
              <a:rPr lang="az-Latn-AZ" sz="1400"/>
              <a:t>JSON seçilir ki, yeni xüsusiyyətlər əlavə edərkən yeni sütun yaratmağa ehtiyac qalmasın</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nullable isə o deməkdir ki, bəzi planlarda əlavə feature olmaya bilər və sahə boş qala bilər.</a:t>
            </a:r>
          </a:p>
          <a:p>
            <a:endParaRPr lang="az-Latn-AZ" sz="1400"/>
          </a:p>
          <a:p>
            <a:r>
              <a:rPr lang="az-Latn-AZ" sz="1400"/>
              <a:t>Məsələn, admin paneldə:</a:t>
            </a:r>
          </a:p>
          <a:p>
            <a:pPr marL="742950" lvl="1" indent="-285750">
              <a:lnSpc>
                <a:spcPct val="150000"/>
              </a:lnSpc>
              <a:buFont typeface="Arial" panose="020B0604020202020204" pitchFamily="34" charset="0"/>
              <a:buChar char="•"/>
            </a:pPr>
            <a:r>
              <a:rPr lang="az-Latn-AZ" sz="1400"/>
              <a:t>Admin </a:t>
            </a:r>
            <a:r>
              <a:rPr lang="az-Latn-AZ" sz="1400" b="1"/>
              <a:t>input / checkbox / select </a:t>
            </a:r>
            <a:r>
              <a:rPr lang="az-Latn-AZ" sz="1400"/>
              <a:t>ilə plan üçün xüsusiyyətləri seçir</a:t>
            </a:r>
          </a:p>
          <a:p>
            <a:pPr marL="742950" lvl="1" indent="-285750">
              <a:lnSpc>
                <a:spcPct val="150000"/>
              </a:lnSpc>
              <a:buFont typeface="Arial" panose="020B0604020202020204" pitchFamily="34" charset="0"/>
              <a:buChar char="•"/>
            </a:pPr>
            <a:r>
              <a:rPr lang="az-Latn-AZ" sz="1400"/>
              <a:t>Bu seçimlər JSON kimi </a:t>
            </a:r>
            <a:r>
              <a:rPr lang="az-Latn-AZ" sz="1400" b="1"/>
              <a:t>features</a:t>
            </a:r>
            <a:r>
              <a:rPr lang="az-Latn-AZ" sz="1400"/>
              <a:t> sütununda saxlanılır</a:t>
            </a:r>
          </a:p>
          <a:p>
            <a:endParaRPr lang="az-Latn-AZ" sz="1400"/>
          </a:p>
          <a:p>
            <a:r>
              <a:rPr lang="en-US" sz="1400"/>
              <a:t>Məsələn admin panel formu</a:t>
            </a:r>
            <a:r>
              <a:rPr lang="az-Latn-AZ" sz="1400"/>
              <a:t>nda bu cür seçilirsə əgər</a:t>
            </a:r>
            <a:r>
              <a:rPr lang="en-US" sz="1400"/>
              <a:t>:</a:t>
            </a:r>
          </a:p>
          <a:p>
            <a:pPr marL="742950" lvl="1" indent="-285750">
              <a:lnSpc>
                <a:spcPct val="150000"/>
              </a:lnSpc>
              <a:buFont typeface="Arial" panose="020B0604020202020204" pitchFamily="34" charset="0"/>
              <a:buChar char="•"/>
            </a:pPr>
            <a:r>
              <a:rPr lang="ru-RU" sz="1400"/>
              <a:t>☑</a:t>
            </a:r>
            <a:r>
              <a:rPr lang="en-US" sz="1400"/>
              <a:t> Priority support</a:t>
            </a:r>
          </a:p>
          <a:p>
            <a:pPr marL="742950" lvl="1" indent="-285750">
              <a:lnSpc>
                <a:spcPct val="150000"/>
              </a:lnSpc>
              <a:buFont typeface="Arial" panose="020B0604020202020204" pitchFamily="34" charset="0"/>
              <a:buChar char="•"/>
            </a:pPr>
            <a:r>
              <a:rPr lang="en-US" sz="1400"/>
              <a:t>☑ Analytics access</a:t>
            </a:r>
          </a:p>
          <a:p>
            <a:pPr marL="742950" lvl="1" indent="-285750">
              <a:lnSpc>
                <a:spcPct val="150000"/>
              </a:lnSpc>
              <a:buFont typeface="Arial" panose="020B0604020202020204" pitchFamily="34" charset="0"/>
              <a:buChar char="•"/>
            </a:pPr>
            <a:r>
              <a:rPr lang="en-US" sz="1400"/>
              <a:t>Featured listings: 5</a:t>
            </a:r>
            <a:endParaRPr lang="az-Latn-AZ" sz="1400"/>
          </a:p>
          <a:p>
            <a:endParaRPr lang="az-Latn-AZ" sz="1400"/>
          </a:p>
          <a:p>
            <a:r>
              <a:rPr lang="en-US" sz="1400"/>
              <a:t>DB-də bu belə saxlanır: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7" name="Picture 6">
            <a:extLst>
              <a:ext uri="{FF2B5EF4-FFF2-40B4-BE49-F238E27FC236}">
                <a16:creationId xmlns:a16="http://schemas.microsoft.com/office/drawing/2014/main" id="{96429ACF-E5D9-006A-EDEF-54554A9BFC56}"/>
              </a:ext>
            </a:extLst>
          </p:cNvPr>
          <p:cNvPicPr>
            <a:picLocks noChangeAspect="1"/>
          </p:cNvPicPr>
          <p:nvPr/>
        </p:nvPicPr>
        <p:blipFill>
          <a:blip r:embed="rId3"/>
          <a:stretch>
            <a:fillRect/>
          </a:stretch>
        </p:blipFill>
        <p:spPr>
          <a:xfrm>
            <a:off x="87905" y="4725325"/>
            <a:ext cx="2049958" cy="1173582"/>
          </a:xfrm>
          <a:prstGeom prst="rect">
            <a:avLst/>
          </a:prstGeom>
        </p:spPr>
      </p:pic>
    </p:spTree>
    <p:extLst>
      <p:ext uri="{BB962C8B-B14F-4D97-AF65-F5344CB8AC3E}">
        <p14:creationId xmlns:p14="http://schemas.microsoft.com/office/powerpoint/2010/main" val="41461428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r>
              <a:rPr lang="en-US" sz="1400"/>
              <a:t>Sonra sistem hər yerdə bu JSON-a baxaraq qərar verir: Səhifə göstərilsinmi?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Düymə görünsünmü?</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Modal açılsınmı, funksiya işləsinmi?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b="1"/>
              <a:t>Xülasə</a:t>
            </a:r>
            <a:r>
              <a:rPr lang="az-Latn-AZ" sz="1400"/>
              <a:t>: Admin JSON-u doldurur, sistem isə həmin JSON-a baxaraq istifadəçiyə hansı imkanların açıq olacağını müəyyən edir.</a:t>
            </a:r>
          </a:p>
          <a:p>
            <a:endParaRPr lang="az-Latn-AZ" sz="1400"/>
          </a:p>
          <a:p>
            <a:endParaRPr lang="az-Latn-AZ" sz="1400"/>
          </a:p>
          <a:p>
            <a:pPr marL="285750" indent="-285750">
              <a:lnSpc>
                <a:spcPct val="200000"/>
              </a:lnSpc>
              <a:buFont typeface="Wingdings" panose="05000000000000000000" pitchFamily="2" charset="2"/>
              <a:buChar char="q"/>
            </a:pPr>
            <a:r>
              <a:rPr lang="en-US" sz="1400"/>
              <a:t>Bu yanaşma enterprise SaaS sistemlərdə standartdır. </a:t>
            </a:r>
            <a:r>
              <a:rPr lang="az-Latn-AZ" sz="1400"/>
              <a:t> </a:t>
            </a:r>
            <a:endParaRPr lang="az-Latn-AZ" sz="1400" b="1"/>
          </a:p>
          <a:p>
            <a:pPr marL="742950" lvl="1" indent="-285750">
              <a:buFont typeface="Arial" panose="020B0604020202020204" pitchFamily="34" charset="0"/>
              <a:buChar char="•"/>
            </a:pPr>
            <a:r>
              <a:rPr lang="en-US" sz="1400" b="1"/>
              <a:t>Enterprise SaaS </a:t>
            </a:r>
            <a:r>
              <a:rPr lang="en-US" sz="1400"/>
              <a:t>— böyük miqyaslı bizneslər üçün hazırlanmış, abunə əsaslı, çevik və genişləndirilə bilən bulud proqram təminatıdır.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4" name="Picture 3">
            <a:extLst>
              <a:ext uri="{FF2B5EF4-FFF2-40B4-BE49-F238E27FC236}">
                <a16:creationId xmlns:a16="http://schemas.microsoft.com/office/drawing/2014/main" id="{7919FE9E-9D41-DC51-0971-0B676BB76D1B}"/>
              </a:ext>
            </a:extLst>
          </p:cNvPr>
          <p:cNvPicPr>
            <a:picLocks noChangeAspect="1"/>
          </p:cNvPicPr>
          <p:nvPr/>
        </p:nvPicPr>
        <p:blipFill>
          <a:blip r:embed="rId3"/>
          <a:stretch>
            <a:fillRect/>
          </a:stretch>
        </p:blipFill>
        <p:spPr>
          <a:xfrm>
            <a:off x="0" y="298212"/>
            <a:ext cx="4014403" cy="941308"/>
          </a:xfrm>
          <a:prstGeom prst="rect">
            <a:avLst/>
          </a:prstGeom>
        </p:spPr>
      </p:pic>
      <p:pic>
        <p:nvPicPr>
          <p:cNvPr id="8" name="Picture 7">
            <a:extLst>
              <a:ext uri="{FF2B5EF4-FFF2-40B4-BE49-F238E27FC236}">
                <a16:creationId xmlns:a16="http://schemas.microsoft.com/office/drawing/2014/main" id="{3102D108-4261-A3AB-EA84-B1438F14089F}"/>
              </a:ext>
            </a:extLst>
          </p:cNvPr>
          <p:cNvPicPr>
            <a:picLocks noChangeAspect="1"/>
          </p:cNvPicPr>
          <p:nvPr/>
        </p:nvPicPr>
        <p:blipFill>
          <a:blip r:embed="rId4"/>
          <a:stretch>
            <a:fillRect/>
          </a:stretch>
        </p:blipFill>
        <p:spPr>
          <a:xfrm>
            <a:off x="0" y="1785402"/>
            <a:ext cx="4335724" cy="941308"/>
          </a:xfrm>
          <a:prstGeom prst="rect">
            <a:avLst/>
          </a:prstGeom>
        </p:spPr>
      </p:pic>
      <p:pic>
        <p:nvPicPr>
          <p:cNvPr id="10" name="Picture 9">
            <a:extLst>
              <a:ext uri="{FF2B5EF4-FFF2-40B4-BE49-F238E27FC236}">
                <a16:creationId xmlns:a16="http://schemas.microsoft.com/office/drawing/2014/main" id="{F55FA96E-7729-BD07-B567-E49544A47987}"/>
              </a:ext>
            </a:extLst>
          </p:cNvPr>
          <p:cNvPicPr>
            <a:picLocks noChangeAspect="1"/>
          </p:cNvPicPr>
          <p:nvPr/>
        </p:nvPicPr>
        <p:blipFill>
          <a:blip r:embed="rId5"/>
          <a:stretch>
            <a:fillRect/>
          </a:stretch>
        </p:blipFill>
        <p:spPr>
          <a:xfrm>
            <a:off x="0" y="3272592"/>
            <a:ext cx="4604986" cy="858699"/>
          </a:xfrm>
          <a:prstGeom prst="rect">
            <a:avLst/>
          </a:prstGeom>
        </p:spPr>
      </p:pic>
    </p:spTree>
    <p:extLst>
      <p:ext uri="{BB962C8B-B14F-4D97-AF65-F5344CB8AC3E}">
        <p14:creationId xmlns:p14="http://schemas.microsoft.com/office/powerpoint/2010/main" val="39964454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is_active </a:t>
            </a:r>
            <a:r>
              <a:rPr lang="az-Latn-AZ" sz="1400" b="1"/>
              <a:t>- subscription_plans </a:t>
            </a:r>
            <a:r>
              <a:rPr lang="az-Latn-AZ" sz="1400"/>
              <a:t>cədvəlində bir neçə fərqli plan olur və </a:t>
            </a:r>
            <a:r>
              <a:rPr lang="az-Latn-AZ" sz="1400" b="1"/>
              <a:t>is_active </a:t>
            </a:r>
            <a:r>
              <a:rPr lang="az-Latn-AZ" sz="1400"/>
              <a:t>sahəsi hansı planların istifadəçilərə göstəriləcəyini və seçilə biləcəyini müəyyən edir.</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sort_order </a:t>
            </a:r>
            <a:r>
              <a:rPr lang="en-US" sz="1400"/>
              <a:t>- Planların frontend-də hansı sırada göstəriləcəyini müəyyən edir.</a:t>
            </a:r>
            <a:br>
              <a:rPr lang="az-Latn-AZ" sz="1400"/>
            </a:br>
            <a:endParaRPr lang="az-Latn-AZ" sz="1400"/>
          </a:p>
          <a:p>
            <a:r>
              <a:rPr lang="az-Latn-AZ" sz="1400"/>
              <a:t>Sıralamanı id-yə güvənərək etmək düzgün deyil çünki biznes logic pozula bilər.</a:t>
            </a:r>
          </a:p>
          <a:p>
            <a:endParaRPr lang="az-Latn-AZ" sz="1400"/>
          </a:p>
          <a:p>
            <a:endParaRPr lang="ru-RU" sz="1400"/>
          </a:p>
        </p:txBody>
      </p:sp>
      <p:pic>
        <p:nvPicPr>
          <p:cNvPr id="2" name="Picture 1">
            <a:extLst>
              <a:ext uri="{FF2B5EF4-FFF2-40B4-BE49-F238E27FC236}">
                <a16:creationId xmlns:a16="http://schemas.microsoft.com/office/drawing/2014/main" id="{9D69909C-9860-A3FD-4AA6-1DCE4B6B2C62}"/>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7419229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186309"/>
          </a:xfrm>
          <a:prstGeom prst="rect">
            <a:avLst/>
          </a:prstGeom>
          <a:noFill/>
        </p:spPr>
        <p:txBody>
          <a:bodyPr wrap="square">
            <a:spAutoFit/>
          </a:bodyPr>
          <a:lstStyle/>
          <a:p>
            <a:pPr marL="285750" indent="-285750">
              <a:buFont typeface="Wingdings" panose="05000000000000000000" pitchFamily="2" charset="2"/>
              <a:buChar char="q"/>
            </a:pPr>
            <a:r>
              <a:rPr lang="az-Latn-AZ" b="1">
                <a:solidFill>
                  <a:srgbClr val="FF0000"/>
                </a:solidFill>
              </a:rPr>
              <a:t>user_subscriptions </a:t>
            </a:r>
            <a:r>
              <a:rPr lang="az-Latn-AZ"/>
              <a:t>cədvəli istifadəçilərin hansı abunə planına, nə vaxtdan nə vaxta qədər sahib olduğunu və hazırda aktiv olub-olmadığını izləmək üçün istifadə olunur.</a:t>
            </a:r>
            <a:br>
              <a:rPr lang="az-Latn-AZ"/>
            </a:br>
            <a:endParaRPr lang="az-Latn-AZ"/>
          </a:p>
          <a:p>
            <a:r>
              <a:rPr lang="az-Latn-AZ"/>
              <a:t>O, ödəniş, avtomatik yeniləmə, xatırlatma və ləğv kimi bütün abunə həyat dövrünü idarə edən əsas cədvəldir.</a:t>
            </a:r>
          </a:p>
          <a:p>
            <a:endParaRPr lang="az-Latn-AZ"/>
          </a:p>
          <a:p>
            <a:endParaRPr lang="az-Latn-AZ"/>
          </a:p>
          <a:p>
            <a:pPr marL="285750" indent="-285750">
              <a:buFont typeface="Arial" panose="020B0604020202020204" pitchFamily="34" charset="0"/>
              <a:buChar char="•"/>
            </a:pPr>
            <a:r>
              <a:rPr lang="en-US" b="1">
                <a:solidFill>
                  <a:srgbClr val="FF0000"/>
                </a:solidFill>
              </a:rPr>
              <a:t>user_id </a:t>
            </a:r>
            <a:r>
              <a:rPr lang="az-Latn-AZ"/>
              <a:t>- </a:t>
            </a:r>
            <a:r>
              <a:rPr lang="en-US"/>
              <a:t>Bu sətir user_subscriptions cədvəlində user_id sütununu users cədvəlindəki id ilə əlaqələndirir.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constrained() </a:t>
            </a:r>
            <a:r>
              <a:rPr lang="en-US"/>
              <a:t>avtomatik olaraq foreign key yaradır və referans etdiyi users.id-yə bağlayır.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onDelete('cascade') </a:t>
            </a:r>
            <a:r>
              <a:rPr lang="en-US"/>
              <a:t>isə göstərir ki, əgər istifadəçi silinərsə, ona bağlı bütün user_subscriptions qeydləri də avtomatik silinəcək.</a:t>
            </a:r>
            <a:endParaRPr lang="az-Latn-AZ"/>
          </a:p>
          <a:p>
            <a:endParaRPr lang="ru-RU"/>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23945776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555641"/>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subscription_plan_id  </a:t>
            </a:r>
            <a:r>
              <a:rPr lang="az-Latn-AZ" sz="1400"/>
              <a:t>- Bu sətir user_subscriptions cədvəlində </a:t>
            </a:r>
            <a:r>
              <a:rPr lang="az-Latn-AZ" sz="1400" b="1"/>
              <a:t>subscription_plan_id </a:t>
            </a:r>
            <a:r>
              <a:rPr lang="az-Latn-AZ" sz="1400"/>
              <a:t>sütununu </a:t>
            </a:r>
            <a:r>
              <a:rPr lang="az-Latn-AZ" sz="1400" b="1"/>
              <a:t>subscription_plans </a:t>
            </a:r>
            <a:r>
              <a:rPr lang="az-Latn-AZ" sz="1400"/>
              <a:t>cədvəlindəki </a:t>
            </a:r>
            <a:r>
              <a:rPr lang="az-Latn-AZ" sz="1400" b="1"/>
              <a:t>id</a:t>
            </a:r>
            <a:r>
              <a:rPr lang="az-Latn-AZ" sz="1400"/>
              <a:t> ilə əlaqələndirir.</a:t>
            </a:r>
            <a:br>
              <a:rPr lang="az-Latn-AZ" sz="1400"/>
            </a:br>
            <a:endParaRPr lang="az-Latn-AZ" sz="1400"/>
          </a:p>
          <a:p>
            <a:pPr marL="285750" indent="-285750">
              <a:buFont typeface="Arial" panose="020B0604020202020204" pitchFamily="34" charset="0"/>
              <a:buChar char="•"/>
            </a:pPr>
            <a:r>
              <a:rPr lang="az-Latn-AZ" sz="1400" b="1"/>
              <a:t>constrained() </a:t>
            </a:r>
            <a:r>
              <a:rPr lang="az-Latn-AZ" sz="1400"/>
              <a:t>avtomatik olaraq foreign key yaradır və referans etdiyi </a:t>
            </a:r>
            <a:r>
              <a:rPr lang="az-Latn-AZ" sz="1400" b="1"/>
              <a:t>subscription_plans.id</a:t>
            </a:r>
            <a:r>
              <a:rPr lang="az-Latn-AZ" sz="1400"/>
              <a:t>-yə bağlayır.</a:t>
            </a:r>
            <a:br>
              <a:rPr lang="az-Latn-AZ" sz="1400"/>
            </a:br>
            <a:endParaRPr lang="az-Latn-AZ" sz="1400"/>
          </a:p>
          <a:p>
            <a:pPr marL="285750" indent="-285750">
              <a:buFont typeface="Arial" panose="020B0604020202020204" pitchFamily="34" charset="0"/>
              <a:buChar char="•"/>
            </a:pPr>
            <a:r>
              <a:rPr lang="az-Latn-AZ" sz="1400" b="1"/>
              <a:t>onDelete('restrict') </a:t>
            </a:r>
            <a:r>
              <a:rPr lang="az-Latn-AZ" sz="1400"/>
              <a:t>isə göstərir ki, əgər plan hələ istifadəçi abunəsində istifadə olunursa, onu silmək mümkün olmayacaq.</a:t>
            </a:r>
          </a:p>
          <a:p>
            <a:pPr marL="285750" indent="-285750">
              <a:buFont typeface="Arial" panose="020B0604020202020204" pitchFamily="34" charset="0"/>
              <a:buChar char="•"/>
            </a:pPr>
            <a:endParaRPr lang="az-Latn-AZ" sz="1400"/>
          </a:p>
          <a:p>
            <a:endParaRPr lang="az-Latn-AZ" sz="1400"/>
          </a:p>
          <a:p>
            <a:endParaRPr lang="az-Latn-AZ" sz="1400"/>
          </a:p>
          <a:p>
            <a:endParaRPr lang="az-Latn-AZ" sz="1400"/>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payment_id </a:t>
            </a:r>
            <a:r>
              <a:rPr lang="az-Latn-AZ" sz="1400"/>
              <a:t>- Bu sətir user_subscriptions cədvəlində payment_id sütununu yaradır və onu payments cədvəlindəki id ilə əlaqələndirir.</a:t>
            </a:r>
          </a:p>
          <a:p>
            <a:endParaRPr lang="az-Latn-AZ" sz="1400"/>
          </a:p>
          <a:p>
            <a:pPr marL="285750" indent="-285750">
              <a:buFont typeface="Arial" panose="020B0604020202020204" pitchFamily="34" charset="0"/>
              <a:buChar char="•"/>
            </a:pPr>
            <a:r>
              <a:rPr lang="az-Latn-AZ" sz="1400" b="1"/>
              <a:t>nullable()</a:t>
            </a:r>
            <a:r>
              <a:rPr lang="az-Latn-AZ" sz="1400"/>
              <a:t> göstərir ki, bu sahə boş qala bilər, yəni bəzən abunəyə ödəniş əlavə edilməyə də bilər.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constrained()</a:t>
            </a:r>
            <a:r>
              <a:rPr lang="az-Latn-AZ" sz="1400"/>
              <a:t> avtomatik olaraq foreign key yaradır və referans etdiyi payments.id-yə bağlayır.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onDelete('set null') </a:t>
            </a:r>
            <a:r>
              <a:rPr lang="az-Latn-AZ" sz="1400"/>
              <a:t>isə o deməkdir ki, əgər ödəniş silinərsə, payment_id sahəsi avtomatik olaraq NULL olacaq və digər abunə məlumatları qorunacaq.</a:t>
            </a:r>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8033145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093719"/>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az-Latn-AZ" sz="1400" b="1">
                <a:solidFill>
                  <a:srgbClr val="FF0000"/>
                </a:solidFill>
              </a:rPr>
              <a:t>starts_at  </a:t>
            </a:r>
            <a:r>
              <a:rPr lang="az-Latn-AZ" sz="1400"/>
              <a:t>- Bu sətir starts_at adlı sütunu timestamp tipində yaradır, yəni abunənin başlanma vaxtını saxlayır. Bu sahə istifadə olunur ki, sistem abunənin aktiv olduğu tarixdən etibarən funksionallığı hesablaya və izləyə bilsin.</a:t>
            </a:r>
          </a:p>
          <a:p>
            <a:pPr>
              <a:lnSpc>
                <a:spcPct val="150000"/>
              </a:lnSpc>
            </a:pPr>
            <a:endParaRPr lang="az-Latn-AZ" sz="1400"/>
          </a:p>
          <a:p>
            <a:pPr>
              <a:lnSpc>
                <a:spcPct val="150000"/>
              </a:lnSpc>
            </a:pPr>
            <a:endParaRPr lang="az-Latn-AZ" sz="1400"/>
          </a:p>
          <a:p>
            <a:pPr marL="285750" indent="-285750">
              <a:lnSpc>
                <a:spcPct val="150000"/>
              </a:lnSpc>
              <a:buFont typeface="Wingdings" panose="05000000000000000000" pitchFamily="2" charset="2"/>
              <a:buChar char="q"/>
            </a:pPr>
            <a:r>
              <a:rPr lang="az-Latn-AZ" sz="1400" b="1">
                <a:solidFill>
                  <a:srgbClr val="FF0000"/>
                </a:solidFill>
              </a:rPr>
              <a:t>expires_at</a:t>
            </a:r>
            <a:r>
              <a:rPr lang="az-Latn-AZ" sz="1400"/>
              <a:t>  - Bu sətir expires_at adlı sütunu timestamp tipində yaradır və abunənin bitmə tarixini saxlayır. Bu sahə istifadə olunur ki, sistem abunənin müddəti keçdiyi zaman avtomatik olaraq statusu yeniləyə bilsin.</a:t>
            </a:r>
          </a:p>
          <a:p>
            <a:pPr>
              <a:lnSpc>
                <a:spcPct val="150000"/>
              </a:lnSpc>
            </a:pPr>
            <a:endParaRPr lang="az-Latn-AZ" sz="1400"/>
          </a:p>
          <a:p>
            <a:pPr>
              <a:lnSpc>
                <a:spcPct val="150000"/>
              </a:lnSpc>
            </a:pPr>
            <a:r>
              <a:rPr lang="az-Latn-AZ" sz="1400" b="1"/>
              <a:t>expires_at</a:t>
            </a:r>
            <a:r>
              <a:rPr lang="az-Latn-AZ" sz="1400"/>
              <a:t> sütunu abunəliyin bitmə tarixini izləyir, ona görə də avtomatik yeniləmə etmədən də istifadə etmək mümkündür:</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Sistemdə </a:t>
            </a:r>
            <a:r>
              <a:rPr lang="az-Latn-AZ" sz="1400" b="1"/>
              <a:t>cron job </a:t>
            </a:r>
            <a:r>
              <a:rPr lang="az-Latn-AZ" sz="1400"/>
              <a:t>və ya </a:t>
            </a:r>
            <a:r>
              <a:rPr lang="az-Latn-AZ" sz="1400" b="1"/>
              <a:t>scheduled task </a:t>
            </a:r>
            <a:r>
              <a:rPr lang="az-Latn-AZ" sz="1400"/>
              <a:t>istifadə edərək hər gün expires_at-ı yoxlaya bilərsiz.</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Əgər expires_at keçibsə, istifadəçinin statusunu expired edirsiz və notification göndərərək abunəliyi yeniləməsi üçün xəbərdarlıq edə bilərsiz.</a:t>
            </a:r>
          </a:p>
          <a:p>
            <a:pPr>
              <a:lnSpc>
                <a:spcPct val="150000"/>
              </a:lnSpc>
            </a:pPr>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3494329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36DDF70-7AD6-EDE0-CA67-58E45F3CD491}"/>
              </a:ext>
            </a:extLst>
          </p:cNvPr>
          <p:cNvPicPr>
            <a:picLocks noChangeAspect="1"/>
          </p:cNvPicPr>
          <p:nvPr/>
        </p:nvPicPr>
        <p:blipFill>
          <a:blip r:embed="rId2"/>
          <a:stretch>
            <a:fillRect/>
          </a:stretch>
        </p:blipFill>
        <p:spPr>
          <a:xfrm>
            <a:off x="174747" y="296908"/>
            <a:ext cx="11842506" cy="62641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4283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590931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enum('status’) </a:t>
            </a:r>
            <a:r>
              <a:rPr lang="az-Latn-AZ" sz="1400"/>
              <a:t>- Bu sətir </a:t>
            </a:r>
            <a:r>
              <a:rPr lang="az-Latn-AZ" sz="1400" b="1"/>
              <a:t>user_subscriptions</a:t>
            </a:r>
            <a:r>
              <a:rPr lang="az-Latn-AZ" sz="1400"/>
              <a:t>-da abunəliyin hazırkı vəziyyətini (active, expired və ya cancelled) saxlayır və yeni abunə üçün default olaraq </a:t>
            </a:r>
            <a:r>
              <a:rPr lang="az-Latn-AZ" sz="1400" b="1"/>
              <a:t>active</a:t>
            </a:r>
            <a:r>
              <a:rPr lang="az-Latn-AZ" sz="1400"/>
              <a:t> təyin edir.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auto_renew </a:t>
            </a:r>
            <a:r>
              <a:rPr lang="az-Latn-AZ" sz="1400"/>
              <a:t>- Bu sətir abunəliyin avtomatik yenilənib-yenilənməyəcəyini göstərir. default(true) isə yeni abunələr üçün standart olaraq avtomatik yeniləmənin aktiv olduğunu bildirir.</a:t>
            </a:r>
          </a:p>
          <a:p>
            <a:endParaRPr lang="az-Latn-AZ" sz="1400"/>
          </a:p>
          <a:p>
            <a:pPr marL="285750" indent="-285750">
              <a:buFont typeface="Wingdings" panose="05000000000000000000" pitchFamily="2" charset="2"/>
              <a:buChar char="q"/>
            </a:pPr>
            <a:r>
              <a:rPr lang="az-Latn-AZ" sz="1400" b="1">
                <a:solidFill>
                  <a:srgbClr val="FF0000"/>
                </a:solidFill>
              </a:rPr>
              <a:t>reminder_sent_at </a:t>
            </a:r>
            <a:r>
              <a:rPr lang="az-Latn-AZ" sz="1400"/>
              <a:t>- Bu sətir abunəliyin bitməsinə 7 gün qalmış xatırlatma e-poçtunun göndərildiyi vaxtı saxlayır.</a:t>
            </a:r>
          </a:p>
          <a:p>
            <a:endParaRPr lang="az-Latn-AZ" sz="1400"/>
          </a:p>
          <a:p>
            <a:pPr marL="285750" indent="-285750">
              <a:buFont typeface="Wingdings" panose="05000000000000000000" pitchFamily="2" charset="2"/>
              <a:buChar char="q"/>
            </a:pPr>
            <a:r>
              <a:rPr lang="en-US" sz="1400" b="1">
                <a:solidFill>
                  <a:srgbClr val="FF0000"/>
                </a:solidFill>
              </a:rPr>
              <a:t>deactivated_at</a:t>
            </a:r>
            <a:r>
              <a:rPr lang="az-Latn-AZ" sz="1400"/>
              <a:t> - Bu sətir, abunəliyin müddəti bitdiyi zamanı saxlayır. Bu sahə istifadə olunur ki, sistem abunəliyi deaktiv edib müvafiq funksionallığı dayandıra bilsin.</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cancelled_at</a:t>
            </a:r>
            <a:r>
              <a:rPr lang="az-Latn-AZ" sz="1400" b="1">
                <a:solidFill>
                  <a:srgbClr val="FF0000"/>
                </a:solidFill>
              </a:rPr>
              <a:t> </a:t>
            </a:r>
            <a:r>
              <a:rPr lang="az-Latn-AZ" sz="1400"/>
              <a:t>- </a:t>
            </a:r>
            <a:r>
              <a:rPr lang="en-US" sz="1400"/>
              <a:t>Bu sətir abunəliyin </a:t>
            </a:r>
            <a:r>
              <a:rPr lang="en-US" sz="1400" b="1"/>
              <a:t>istifadəçi və ya admin tərəfindən ləğv edildiyi tarixi</a:t>
            </a:r>
            <a:r>
              <a:rPr lang="en-US" sz="1400"/>
              <a:t> saxlayır.</a:t>
            </a:r>
            <a:endParaRPr lang="az-Latn-AZ" sz="1400"/>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cancellation_reason</a:t>
            </a:r>
            <a:r>
              <a:rPr lang="az-Latn-AZ" sz="1400" b="1">
                <a:solidFill>
                  <a:srgbClr val="FF0000"/>
                </a:solidFill>
              </a:rPr>
              <a:t> </a:t>
            </a:r>
            <a:r>
              <a:rPr lang="az-Latn-AZ" sz="1400"/>
              <a:t>- </a:t>
            </a:r>
            <a:r>
              <a:rPr lang="en-US" sz="1400"/>
              <a:t>Bu sətir isə abunəliyin ləğv edilmə səbəbini </a:t>
            </a:r>
            <a:r>
              <a:rPr lang="en-US" sz="1400" b="1"/>
              <a:t>istifadəçi və ya admin tərəfindən daxil edilmiş mətni</a:t>
            </a:r>
            <a:r>
              <a:rPr lang="en-US" sz="1400"/>
              <a:t> saxlamaq üçün istifadə olunur.</a:t>
            </a:r>
            <a:endParaRPr lang="az-Latn-AZ" sz="1400"/>
          </a:p>
          <a:p>
            <a:endParaRPr lang="az-Latn-AZ" sz="1400"/>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17657313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754874"/>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user_subscription_id</a:t>
            </a:r>
            <a:r>
              <a:rPr lang="az-Latn-AZ" sz="1400" b="1">
                <a:solidFill>
                  <a:srgbClr val="FF0000"/>
                </a:solidFill>
              </a:rPr>
              <a:t> </a:t>
            </a:r>
            <a:r>
              <a:rPr lang="az-Latn-AZ" sz="1400"/>
              <a:t>- Bu sütun hər xatırlatmanın hansı abunə üçün göndərildiyini göstərir. Sistem bu sahəni istifadə edərək abunəliyə bağlı bütün xatırlatmaları izləyə və idarə edə bilir.</a:t>
            </a:r>
            <a:br>
              <a:rPr lang="az-Latn-AZ" sz="1400"/>
            </a:br>
            <a:endParaRPr lang="en-US" sz="1400"/>
          </a:p>
          <a:p>
            <a:pPr marL="285750" indent="-285750">
              <a:buFont typeface="Wingdings" panose="05000000000000000000" pitchFamily="2" charset="2"/>
              <a:buChar char="q"/>
            </a:pPr>
            <a:r>
              <a:rPr lang="en-US" sz="1400" b="1">
                <a:solidFill>
                  <a:srgbClr val="FF0000"/>
                </a:solidFill>
              </a:rPr>
              <a:t>sent_at</a:t>
            </a:r>
            <a:r>
              <a:rPr lang="az-Latn-AZ" sz="1400" b="1">
                <a:solidFill>
                  <a:srgbClr val="FF0000"/>
                </a:solidFill>
              </a:rPr>
              <a:t> </a:t>
            </a:r>
            <a:r>
              <a:rPr lang="az-Latn-AZ" sz="1400"/>
              <a:t>- Bu sütun xatırlatma e-poçtunun həqiqətən göndərildiyi tarixi və saatı saxlayır. Beləliklə sistem hansı gün və saatda xatırlatmanın baş verdiyini izləyə bilir.</a:t>
            </a:r>
            <a:br>
              <a:rPr lang="az-Latn-AZ" sz="1400"/>
            </a:br>
            <a:endParaRPr lang="en-US" sz="1400"/>
          </a:p>
          <a:p>
            <a:pPr marL="285750" indent="-285750">
              <a:buFont typeface="Wingdings" panose="05000000000000000000" pitchFamily="2" charset="2"/>
              <a:buChar char="q"/>
            </a:pPr>
            <a:r>
              <a:rPr lang="en-US" sz="1400" b="1">
                <a:solidFill>
                  <a:srgbClr val="FF0000"/>
                </a:solidFill>
              </a:rPr>
              <a:t>reminder_day</a:t>
            </a:r>
            <a:r>
              <a:rPr lang="az-Latn-AZ" sz="1400" b="1">
                <a:solidFill>
                  <a:srgbClr val="FF0000"/>
                </a:solidFill>
              </a:rPr>
              <a:t> </a:t>
            </a:r>
            <a:r>
              <a:rPr lang="az-Latn-AZ" sz="1400"/>
              <a:t>- Bu sahə abunəliyin bitməsinə neçə gün qalmış xatırlatmanın göndərildiyini göstərir (məsələn, 7, 6, 5, … 1 gün). Sistem bu dəyərlə xatırlatma kampaniyalarını düzgün planlaya və avtomatlaşdırılmış mesajlar göndərə bilir.</a:t>
            </a:r>
            <a:br>
              <a:rPr lang="az-Latn-AZ" sz="1400"/>
            </a:br>
            <a:endParaRPr lang="en-US" sz="1400"/>
          </a:p>
          <a:p>
            <a:pPr marL="285750" indent="-285750">
              <a:buFont typeface="Wingdings" panose="05000000000000000000" pitchFamily="2" charset="2"/>
              <a:buChar char="q"/>
            </a:pPr>
            <a:r>
              <a:rPr lang="en-US" sz="1400" b="1">
                <a:solidFill>
                  <a:srgbClr val="FF0000"/>
                </a:solidFill>
              </a:rPr>
              <a:t>email_status</a:t>
            </a:r>
            <a:r>
              <a:rPr lang="az-Latn-AZ" sz="1400" b="1">
                <a:solidFill>
                  <a:srgbClr val="FF0000"/>
                </a:solidFill>
              </a:rPr>
              <a:t> </a:t>
            </a:r>
            <a:r>
              <a:rPr lang="az-Latn-AZ" sz="1400"/>
              <a:t>- Bu sütun xatırlatma e-poçtunun uğurla göndərilib-göndərilmədiyini göstərir (sent, failed, bounced (Göndərilən e-poçtun alıcı server tərəfindən qəbul edilməyib geri qayıtdığını göstərir) ).</a:t>
            </a:r>
            <a:br>
              <a:rPr lang="az-Latn-AZ" sz="1400"/>
            </a:br>
            <a:endParaRPr lang="en-US" sz="1400"/>
          </a:p>
          <a:p>
            <a:pPr marL="285750" indent="-285750">
              <a:buFont typeface="Wingdings" panose="05000000000000000000" pitchFamily="2" charset="2"/>
              <a:buChar char="q"/>
            </a:pPr>
            <a:r>
              <a:rPr lang="en-US" sz="1400" b="1">
                <a:solidFill>
                  <a:srgbClr val="FF0000"/>
                </a:solidFill>
              </a:rPr>
              <a:t>error_message</a:t>
            </a:r>
            <a:r>
              <a:rPr lang="az-Latn-AZ" sz="1400" b="1">
                <a:solidFill>
                  <a:srgbClr val="FF0000"/>
                </a:solidFill>
              </a:rPr>
              <a:t> </a:t>
            </a:r>
            <a:r>
              <a:rPr lang="az-Latn-AZ" sz="1400"/>
              <a:t>- Bu sahə xatırlatma göndərilməsi zamanı yaranan səhv və ya uğursuzluq mesajını saxlayır. Sistem və ya admin bu məlumatı istifadə edərək problem səbəbini təhlil edib həll yollarını tətbiq edə bilir.</a:t>
            </a:r>
            <a:endParaRPr lang="en-US" sz="1400"/>
          </a:p>
          <a:p>
            <a:endParaRPr lang="en-US" sz="1400"/>
          </a:p>
          <a:p>
            <a:endParaRPr lang="en-US" sz="1400"/>
          </a:p>
          <a:p>
            <a:endParaRPr lang="en-US" sz="1400"/>
          </a:p>
        </p:txBody>
      </p:sp>
      <p:pic>
        <p:nvPicPr>
          <p:cNvPr id="3" name="Picture 2">
            <a:extLst>
              <a:ext uri="{FF2B5EF4-FFF2-40B4-BE49-F238E27FC236}">
                <a16:creationId xmlns:a16="http://schemas.microsoft.com/office/drawing/2014/main" id="{D8AB29F5-76E4-B8C9-3373-4C67599B4E21}"/>
              </a:ext>
            </a:extLst>
          </p:cNvPr>
          <p:cNvPicPr>
            <a:picLocks noChangeAspect="1"/>
          </p:cNvPicPr>
          <p:nvPr/>
        </p:nvPicPr>
        <p:blipFill>
          <a:blip r:embed="rId2"/>
          <a:stretch>
            <a:fillRect/>
          </a:stretch>
        </p:blipFill>
        <p:spPr>
          <a:xfrm>
            <a:off x="6707997" y="3017520"/>
            <a:ext cx="5484003" cy="3840480"/>
          </a:xfrm>
          <a:prstGeom prst="rect">
            <a:avLst/>
          </a:prstGeom>
        </p:spPr>
      </p:pic>
      <p:sp>
        <p:nvSpPr>
          <p:cNvPr id="8" name="TextBox 7">
            <a:extLst>
              <a:ext uri="{FF2B5EF4-FFF2-40B4-BE49-F238E27FC236}">
                <a16:creationId xmlns:a16="http://schemas.microsoft.com/office/drawing/2014/main" id="{F1F43AAB-F764-3B24-EECB-006ACFBC9934}"/>
              </a:ext>
            </a:extLst>
          </p:cNvPr>
          <p:cNvSpPr txBox="1"/>
          <p:nvPr/>
        </p:nvSpPr>
        <p:spPr>
          <a:xfrm>
            <a:off x="0" y="4937760"/>
            <a:ext cx="6713077" cy="1903534"/>
          </a:xfrm>
          <a:prstGeom prst="rect">
            <a:avLst/>
          </a:prstGeom>
          <a:noFill/>
        </p:spPr>
        <p:txBody>
          <a:bodyPr wrap="square">
            <a:spAutoFit/>
          </a:bodyPr>
          <a:lstStyle/>
          <a:p>
            <a:pPr algn="just">
              <a:lnSpc>
                <a:spcPct val="150000"/>
              </a:lnSpc>
            </a:pPr>
            <a:r>
              <a:rPr lang="az-Latn-AZ" sz="1600"/>
              <a:t>Burada </a:t>
            </a:r>
            <a:r>
              <a:rPr lang="ru-RU" sz="1600"/>
              <a:t>Admin əl ilə heç nə yazmır – sistem avtomatik olaraq doldurur. Məsələn, cron job və ya scheduler hər gün və ya müəyyən vaxtlarda işləyir, bitməyə 7 gün qalmış, 6 gün qalmış və s. xatırlatma mesajlarını göndərir və göndərilmə zamanı subscription_reminders cədvəlini öz proqramı ilə yeniləyir.</a:t>
            </a:r>
          </a:p>
        </p:txBody>
      </p:sp>
    </p:spTree>
    <p:extLst>
      <p:ext uri="{BB962C8B-B14F-4D97-AF65-F5344CB8AC3E}">
        <p14:creationId xmlns:p14="http://schemas.microsoft.com/office/powerpoint/2010/main" val="24170147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6555641"/>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parent_id</a:t>
            </a:r>
            <a:r>
              <a:rPr lang="az-Latn-AZ" sz="1400" b="1">
                <a:solidFill>
                  <a:srgbClr val="FF0000"/>
                </a:solidFill>
              </a:rPr>
              <a:t> </a:t>
            </a:r>
            <a:r>
              <a:rPr lang="az-Latn-AZ" sz="1400"/>
              <a:t>- </a:t>
            </a:r>
            <a:r>
              <a:rPr lang="en-US" sz="1400"/>
              <a:t>Bu sütun categories cədvəlindəki digər bir kateqoriyaya referans verir.</a:t>
            </a:r>
            <a:br>
              <a:rPr lang="az-Latn-AZ" sz="1400"/>
            </a:br>
            <a:endParaRPr lang="en-US" sz="1400"/>
          </a:p>
          <a:p>
            <a:pPr marL="742950" lvl="1" indent="-285750">
              <a:buFont typeface="Arial" panose="020B0604020202020204" pitchFamily="34" charset="0"/>
              <a:buChar char="•"/>
            </a:pPr>
            <a:r>
              <a:rPr lang="en-US" sz="1400" b="1"/>
              <a:t>nullable() </a:t>
            </a:r>
            <a:r>
              <a:rPr lang="en-US" sz="1400"/>
              <a:t>olduğu üçün ana kateqoriya olmadan da daxil edilə bilər.</a:t>
            </a:r>
            <a:br>
              <a:rPr lang="az-Latn-AZ" sz="1400"/>
            </a:br>
            <a:endParaRPr lang="en-US" sz="1400"/>
          </a:p>
          <a:p>
            <a:pPr marL="742950" lvl="1" indent="-285750">
              <a:buFont typeface="Arial" panose="020B0604020202020204" pitchFamily="34" charset="0"/>
              <a:buChar char="•"/>
            </a:pPr>
            <a:r>
              <a:rPr lang="en-US" sz="1400" b="1"/>
              <a:t>constrained('categories') </a:t>
            </a:r>
            <a:r>
              <a:rPr lang="en-US" sz="1400"/>
              <a:t>foreign key olaraq parent_id-ni eyni cədvəldəki id-yə bağlayır.</a:t>
            </a:r>
            <a:br>
              <a:rPr lang="az-Latn-AZ" sz="1400"/>
            </a:br>
            <a:endParaRPr lang="en-US" sz="1400"/>
          </a:p>
          <a:p>
            <a:pPr marL="742950" lvl="1" indent="-285750">
              <a:buFont typeface="Arial" panose="020B0604020202020204" pitchFamily="34" charset="0"/>
              <a:buChar char="•"/>
            </a:pPr>
            <a:r>
              <a:rPr lang="en-US" sz="1400" b="1"/>
              <a:t>onDelete('cascade') </a:t>
            </a:r>
            <a:r>
              <a:rPr lang="en-US" sz="1400"/>
              <a:t>parametrinə görə, əgər parent kateqoriya silinsə, bütün child kateqoriyalar da avtomatik silinir.</a:t>
            </a:r>
            <a:br>
              <a:rPr lang="az-Latn-AZ" sz="1400"/>
            </a:br>
            <a:endParaRPr lang="en-US" sz="1400"/>
          </a:p>
          <a:p>
            <a:pPr marL="742950" lvl="1" indent="-285750">
              <a:buFont typeface="Arial" panose="020B0604020202020204" pitchFamily="34" charset="0"/>
              <a:buChar char="•"/>
            </a:pPr>
            <a:r>
              <a:rPr lang="en-US" sz="1400"/>
              <a:t>Bu üsul parent-child əlaqələrini qoruyur və verilənlər bazasında tutarlılığı təmin edir.</a:t>
            </a:r>
            <a:endParaRPr lang="az-Latn-AZ" sz="1400"/>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b="1">
                <a:solidFill>
                  <a:srgbClr val="FF0000"/>
                </a:solidFill>
              </a:rPr>
              <a:t>name</a:t>
            </a:r>
            <a:r>
              <a:rPr lang="az-Latn-AZ" sz="1400"/>
              <a:t> - </a:t>
            </a:r>
            <a:r>
              <a:rPr lang="en-US" sz="1400"/>
              <a:t>Kateqoriyanın adı üçün istifadə olunur və boş ola bilməz.</a:t>
            </a:r>
            <a:br>
              <a:rPr lang="en-US" sz="1400"/>
            </a:br>
            <a:endParaRPr lang="en-US" sz="1400"/>
          </a:p>
          <a:p>
            <a:pPr marL="285750" indent="-285750">
              <a:buFont typeface="Wingdings" panose="05000000000000000000" pitchFamily="2" charset="2"/>
              <a:buChar char="q"/>
            </a:pPr>
            <a:r>
              <a:rPr lang="en-US" sz="1400" b="1">
                <a:solidFill>
                  <a:srgbClr val="FF0000"/>
                </a:solidFill>
              </a:rPr>
              <a:t>slug</a:t>
            </a:r>
            <a:r>
              <a:rPr lang="az-Latn-AZ" sz="1400"/>
              <a:t> - URL və identifikasiya üçün istifadə olunan unikal bir dəyərdir.</a:t>
            </a:r>
            <a:br>
              <a:rPr lang="en-US" sz="1400"/>
            </a:br>
            <a:endParaRPr lang="en-US" sz="1400"/>
          </a:p>
          <a:p>
            <a:pPr marL="285750" indent="-285750">
              <a:buFont typeface="Wingdings" panose="05000000000000000000" pitchFamily="2" charset="2"/>
              <a:buChar char="q"/>
            </a:pPr>
            <a:r>
              <a:rPr lang="en-US" sz="1400" b="1">
                <a:solidFill>
                  <a:srgbClr val="FF0000"/>
                </a:solidFill>
              </a:rPr>
              <a:t>description</a:t>
            </a:r>
            <a:r>
              <a:rPr lang="az-Latn-AZ" sz="1400"/>
              <a:t> - Kateqoriyanın təsviri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icon</a:t>
            </a:r>
            <a:r>
              <a:rPr lang="az-Latn-AZ" sz="1400"/>
              <a:t> - </a:t>
            </a:r>
            <a:r>
              <a:rPr lang="en-US" sz="1400"/>
              <a:t>Kateqoriya üçün simvolik ikon saxlamaq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image</a:t>
            </a:r>
            <a:r>
              <a:rPr lang="az-Latn-AZ" sz="1400"/>
              <a:t> - </a:t>
            </a:r>
            <a:r>
              <a:rPr lang="en-US" sz="1400"/>
              <a:t>Kateqoriyaya aid şəkil saxlamaq üçün istifadə olunur və doldurulması məcburi deyil.</a:t>
            </a:r>
            <a:br>
              <a:rPr lang="en-US" sz="1400"/>
            </a:br>
            <a:endParaRPr lang="en-US" sz="1400"/>
          </a:p>
        </p:txBody>
      </p:sp>
      <p:pic>
        <p:nvPicPr>
          <p:cNvPr id="4" name="Picture 3">
            <a:extLst>
              <a:ext uri="{FF2B5EF4-FFF2-40B4-BE49-F238E27FC236}">
                <a16:creationId xmlns:a16="http://schemas.microsoft.com/office/drawing/2014/main" id="{CDAB7133-4DB4-BD11-BF6C-8530D6070FE1}"/>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16108365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69386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level</a:t>
            </a:r>
            <a:r>
              <a:rPr lang="az-Latn-AZ" sz="1400"/>
              <a:t> -</a:t>
            </a:r>
            <a:r>
              <a:rPr lang="en-US" sz="1400"/>
              <a:t> Bu sütun kateqoriyanın dərinlik səviyyəsini göstərir.</a:t>
            </a:r>
          </a:p>
          <a:p>
            <a:endParaRPr lang="en-US" sz="1400"/>
          </a:p>
          <a:p>
            <a:r>
              <a:rPr lang="en-US" sz="1400" b="1"/>
              <a:t>default(1) </a:t>
            </a:r>
            <a:r>
              <a:rPr lang="en-US" sz="1400"/>
              <a:t>ilə hər yeni kateqoriya birinci səviyyədən başlayır.</a:t>
            </a:r>
            <a:br>
              <a:rPr lang="en-US" sz="1400"/>
            </a:br>
            <a:endParaRPr lang="en-US" sz="1400"/>
          </a:p>
          <a:p>
            <a:r>
              <a:rPr lang="en-US" sz="1400"/>
              <a:t>Sistem çoxsəviyyəli nesting (sub-category) üçün bu səviyyəni izləyir.</a:t>
            </a:r>
            <a:r>
              <a:rPr lang="az-Latn-AZ" sz="1400"/>
              <a:t> </a:t>
            </a:r>
            <a:br>
              <a:rPr lang="en-US" sz="1400"/>
            </a:br>
            <a:endParaRPr lang="en-US" sz="1400"/>
          </a:p>
          <a:p>
            <a:r>
              <a:rPr lang="en-US" sz="1400"/>
              <a:t>integer tipi sayısal dəyərləri dəqiq saxlayır və hesablama üçün uyğundur.</a:t>
            </a:r>
            <a:br>
              <a:rPr lang="en-US" sz="1400"/>
            </a:br>
            <a:endParaRPr lang="en-US" sz="1400"/>
          </a:p>
          <a:p>
            <a:r>
              <a:rPr lang="en-US" sz="1400"/>
              <a:t>Bu sütun hər kateqoriyanın hansı səviyyədə olduğunu müəyyən etmək üçün istifadə olunur.</a:t>
            </a:r>
            <a:r>
              <a:rPr lang="az-Latn-AZ" sz="1400"/>
              <a:t> </a:t>
            </a:r>
          </a:p>
          <a:p>
            <a:endParaRPr lang="az-Latn-AZ" sz="1400"/>
          </a:p>
          <a:p>
            <a:r>
              <a:rPr lang="en-US" sz="1400"/>
              <a:t>Admin paneldə bu səviyyəni təyin etmək üçün adətən dropdown/select elementi istifadə olunur. </a:t>
            </a:r>
            <a:br>
              <a:rPr lang="az-Latn-AZ" sz="1400"/>
            </a:br>
            <a:br>
              <a:rPr lang="az-Latn-AZ" sz="1400"/>
            </a:br>
            <a:r>
              <a:rPr lang="en-US" sz="1400"/>
              <a:t>Hər səviyyə (1, 2, 3 və s.) seçim kimi göstərilir və admin yeni kateqoriya əlavə edərkən uyğun dərinliyi seçə bilir.</a:t>
            </a:r>
            <a:br>
              <a:rPr lang="en-US" sz="1400"/>
            </a:br>
            <a:endParaRPr lang="en-US" sz="1400"/>
          </a:p>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br>
              <a:rPr lang="az-Latn-AZ" sz="1400"/>
            </a:br>
            <a:endParaRPr lang="en-US" sz="1400"/>
          </a:p>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a:t>
            </a: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492259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262979"/>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p>
          <a:p>
            <a:endParaRPr lang="az-Latn-AZ" sz="1400"/>
          </a:p>
          <a:p>
            <a:r>
              <a:rPr lang="en-US" sz="1400" b="1"/>
              <a:t>Məsələn</a:t>
            </a:r>
            <a:r>
              <a:rPr lang="en-US" sz="1400"/>
              <a:t>:</a:t>
            </a:r>
            <a:endParaRPr lang="az-Latn-AZ" sz="1400"/>
          </a:p>
          <a:p>
            <a:pPr marL="742950" lvl="1" indent="-285750">
              <a:buFont typeface="Arial" panose="020B0604020202020204" pitchFamily="34" charset="0"/>
              <a:buChar char="•"/>
            </a:pPr>
            <a:r>
              <a:rPr lang="en-US" sz="1400"/>
              <a:t>Electronics → root kateqoriya</a:t>
            </a:r>
          </a:p>
          <a:p>
            <a:pPr marL="1200150" lvl="2" indent="-285750">
              <a:buFont typeface="Wingdings" panose="05000000000000000000" pitchFamily="2" charset="2"/>
              <a:buChar char="§"/>
            </a:pPr>
            <a:r>
              <a:rPr lang="en-US" sz="1400"/>
              <a:t>id = 1</a:t>
            </a:r>
          </a:p>
          <a:p>
            <a:pPr marL="1200150" lvl="2" indent="-285750">
              <a:buFont typeface="Wingdings" panose="05000000000000000000" pitchFamily="2" charset="2"/>
              <a:buChar char="§"/>
            </a:pPr>
            <a:r>
              <a:rPr lang="en-US" sz="1400"/>
              <a:t>parent_id = null</a:t>
            </a:r>
          </a:p>
          <a:p>
            <a:pPr marL="1200150" lvl="2" indent="-285750">
              <a:buFont typeface="Wingdings" panose="05000000000000000000" pitchFamily="2" charset="2"/>
              <a:buChar char="§"/>
            </a:pPr>
            <a:r>
              <a:rPr lang="en-US" sz="1400"/>
              <a:t>path = null (çünki valideyni yoxdur)</a:t>
            </a:r>
            <a:br>
              <a:rPr lang="az-Latn-AZ" sz="1400"/>
            </a:br>
            <a:endParaRPr lang="en-US" sz="1400"/>
          </a:p>
          <a:p>
            <a:pPr marL="742950" lvl="1" indent="-285750">
              <a:buFont typeface="Arial" panose="020B0604020202020204" pitchFamily="34" charset="0"/>
              <a:buChar char="•"/>
            </a:pPr>
            <a:r>
              <a:rPr lang="en-US" sz="1400"/>
              <a:t>Phones → sub-category</a:t>
            </a:r>
          </a:p>
          <a:p>
            <a:pPr marL="1200150" lvl="2" indent="-285750">
              <a:buFont typeface="Wingdings" panose="05000000000000000000" pitchFamily="2" charset="2"/>
              <a:buChar char="§"/>
            </a:pPr>
            <a:r>
              <a:rPr lang="en-US" sz="1400"/>
              <a:t>id = 5</a:t>
            </a:r>
          </a:p>
          <a:p>
            <a:pPr marL="1200150" lvl="2" indent="-285750">
              <a:buFont typeface="Wingdings" panose="05000000000000000000" pitchFamily="2" charset="2"/>
              <a:buChar char="§"/>
            </a:pPr>
            <a:r>
              <a:rPr lang="en-US" sz="1400"/>
              <a:t>parent_id = 1 (parent = Electronics)</a:t>
            </a:r>
          </a:p>
          <a:p>
            <a:pPr marL="1200150" lvl="2" indent="-285750">
              <a:buFont typeface="Wingdings" panose="05000000000000000000" pitchFamily="2" charset="2"/>
              <a:buChar char="§"/>
            </a:pPr>
            <a:r>
              <a:rPr lang="en-US" sz="1400"/>
              <a:t>path = "1" (yalnız valideyni Electronics)</a:t>
            </a:r>
            <a:br>
              <a:rPr lang="az-Latn-AZ" sz="1400"/>
            </a:br>
            <a:endParaRPr lang="en-US" sz="1400"/>
          </a:p>
          <a:p>
            <a:pPr marL="742950" lvl="1" indent="-285750">
              <a:buFont typeface="Arial" panose="020B0604020202020204" pitchFamily="34" charset="0"/>
              <a:buChar char="•"/>
            </a:pPr>
            <a:r>
              <a:rPr lang="en-US" sz="1400"/>
              <a:t>iPhone → sub-sub-category</a:t>
            </a:r>
          </a:p>
          <a:p>
            <a:pPr marL="1200150" lvl="2" indent="-285750">
              <a:buFont typeface="Wingdings" panose="05000000000000000000" pitchFamily="2" charset="2"/>
              <a:buChar char="§"/>
            </a:pPr>
            <a:r>
              <a:rPr lang="en-US" sz="1400"/>
              <a:t>id = 12</a:t>
            </a:r>
          </a:p>
          <a:p>
            <a:pPr marL="1200150" lvl="2" indent="-285750">
              <a:buFont typeface="Wingdings" panose="05000000000000000000" pitchFamily="2" charset="2"/>
              <a:buChar char="§"/>
            </a:pPr>
            <a:r>
              <a:rPr lang="en-US" sz="1400"/>
              <a:t>parent_id = 5 (parent = Phones)</a:t>
            </a:r>
          </a:p>
          <a:p>
            <a:pPr marL="1200150" lvl="2" indent="-285750">
              <a:buFont typeface="Wingdings" panose="05000000000000000000" pitchFamily="2" charset="2"/>
              <a:buChar char="§"/>
            </a:pPr>
            <a:r>
              <a:rPr lang="en-US" sz="1400"/>
              <a:t>path = "1/5" (valideynlər: Electronics → Phones)</a:t>
            </a:r>
            <a:endParaRPr lang="az-Latn-AZ" sz="1400"/>
          </a:p>
          <a:p>
            <a:endParaRPr lang="az-Latn-AZ" sz="1400"/>
          </a:p>
          <a:p>
            <a:endParaRPr lang="az-Latn-AZ" sz="1400"/>
          </a:p>
          <a:p>
            <a:r>
              <a:rPr lang="en-US" sz="1400"/>
              <a:t>Beləliklə, məsələn, iPhone kateqoriyasını göstərərkən path-a baxıb bütün valideynləri ilə birlikdə breadcrumb və ya tree rendering etmək olar.</a:t>
            </a:r>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30463086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267765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Bu sütun kateqoriyaların sıralamasını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Bu sütun kateqoriyanın aktiv olub olmadığını göstərir, yeni kateqoriyalar default aktivdir.</a:t>
            </a:r>
            <a:br>
              <a:rPr lang="az-Latn-AZ" sz="1400"/>
            </a:b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SEO üçün meta title saxlanılır və doldurulması məcburi deyil.</a:t>
            </a:r>
            <a:br>
              <a:rPr lang="az-Latn-AZ" sz="1400"/>
            </a:b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SEO üçün meta description saxlanılır və boş qala bilər.</a:t>
            </a:r>
            <a:br>
              <a:rPr lang="az-Latn-AZ" sz="1400"/>
            </a:br>
            <a:br>
              <a:rPr lang="az-Latn-AZ" sz="1400"/>
            </a:b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3266893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EA24A-8F00-CB6F-A97D-85817CA24BA2}"/>
              </a:ext>
            </a:extLst>
          </p:cNvPr>
          <p:cNvPicPr>
            <a:picLocks noChangeAspect="1"/>
          </p:cNvPicPr>
          <p:nvPr/>
        </p:nvPicPr>
        <p:blipFill>
          <a:blip r:embed="rId2"/>
          <a:stretch>
            <a:fillRect/>
          </a:stretch>
        </p:blipFill>
        <p:spPr>
          <a:xfrm>
            <a:off x="6453643" y="1233953"/>
            <a:ext cx="5738357" cy="5624047"/>
          </a:xfrm>
          <a:prstGeom prst="rect">
            <a:avLst/>
          </a:prstGeom>
        </p:spPr>
      </p:pic>
      <p:sp>
        <p:nvSpPr>
          <p:cNvPr id="6" name="TextBox 5">
            <a:extLst>
              <a:ext uri="{FF2B5EF4-FFF2-40B4-BE49-F238E27FC236}">
                <a16:creationId xmlns:a16="http://schemas.microsoft.com/office/drawing/2014/main" id="{337023D5-9278-E564-CDC6-DB3C63C6B314}"/>
              </a:ext>
            </a:extLst>
          </p:cNvPr>
          <p:cNvSpPr txBox="1"/>
          <p:nvPr/>
        </p:nvSpPr>
        <p:spPr>
          <a:xfrm>
            <a:off x="0" y="0"/>
            <a:ext cx="12192000" cy="160043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requires_price</a:t>
            </a:r>
            <a:r>
              <a:rPr lang="az-Latn-AZ" sz="1400" b="1">
                <a:solidFill>
                  <a:srgbClr val="FF0000"/>
                </a:solidFill>
              </a:rPr>
              <a:t> </a:t>
            </a:r>
            <a:r>
              <a:rPr lang="az-Latn-AZ" sz="1400"/>
              <a:t>- </a:t>
            </a:r>
            <a:r>
              <a:rPr lang="en-US" sz="1400"/>
              <a:t>bu sütun, listing type üçün qiymət daxil edilməsinin tələb olunub-olunmayacağını göstərir.</a:t>
            </a:r>
            <a:endParaRPr lang="az-Latn-AZ" sz="1400"/>
          </a:p>
          <a:p>
            <a:pPr marL="285750" indent="-285750">
              <a:buFont typeface="Wingdings" panose="05000000000000000000" pitchFamily="2" charset="2"/>
              <a:buChar char="q"/>
            </a:pPr>
            <a:endParaRPr lang="az-Latn-AZ" sz="1400"/>
          </a:p>
          <a:p>
            <a:r>
              <a:rPr lang="en-US" sz="1400"/>
              <a:t>Əgər </a:t>
            </a:r>
            <a:r>
              <a:rPr lang="en-US" sz="1400" b="1"/>
              <a:t>true</a:t>
            </a:r>
            <a:r>
              <a:rPr lang="en-US" sz="1400"/>
              <a:t> olarsa, istifadəçi məhsul əlavə edərkən qiymət mütləq daxil etməlidir.</a:t>
            </a:r>
            <a:endParaRPr lang="az-Latn-AZ" sz="1400"/>
          </a:p>
          <a:p>
            <a:endParaRPr lang="az-Latn-AZ" sz="1400"/>
          </a:p>
          <a:p>
            <a:r>
              <a:rPr lang="en-US" sz="1400"/>
              <a:t>Əgər </a:t>
            </a:r>
            <a:r>
              <a:rPr lang="en-US" sz="1400" b="1"/>
              <a:t>false</a:t>
            </a:r>
            <a:r>
              <a:rPr lang="en-US" sz="1400"/>
              <a:t> olarsa, bu listing type üçün qiymət tələb olunmur, məsələn hədiyyə və ya barter elanlarında istifadə olunur.</a:t>
            </a:r>
            <a:endParaRPr lang="az-Latn-AZ" sz="1400"/>
          </a:p>
          <a:p>
            <a:endParaRPr lang="az-Latn-AZ" sz="1400"/>
          </a:p>
          <a:p>
            <a:endParaRPr lang="ru-RU" sz="1400"/>
          </a:p>
        </p:txBody>
      </p:sp>
    </p:spTree>
    <p:extLst>
      <p:ext uri="{BB962C8B-B14F-4D97-AF65-F5344CB8AC3E}">
        <p14:creationId xmlns:p14="http://schemas.microsoft.com/office/powerpoint/2010/main" val="18354714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9310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placeholder</a:t>
            </a:r>
            <a:r>
              <a:rPr lang="az-Latn-AZ" sz="1400"/>
              <a:t> - Bu sütun input sahəsinin içində istifadəçiyə göstərilən qısa yönləndirici mətni (məsələn: “Enter size”, “Choose color”) saxlamaq üçün istifadə olunur. </a:t>
            </a:r>
            <a:br>
              <a:rPr lang="az-Latn-AZ" sz="1400"/>
            </a:br>
            <a:br>
              <a:rPr lang="az-Latn-AZ" sz="1400"/>
            </a:br>
            <a:r>
              <a:rPr lang="az-Latn-AZ" sz="1400"/>
              <a:t>Frontend form-larda input boş olanda görünür və istifadəçiyə nə yazmalı olduğunu anlatmağa kömək edir. nullable olduğu üçün hər variant üçün placeholder məcburi deyil.</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help_text</a:t>
            </a:r>
            <a:r>
              <a:rPr lang="az-Latn-AZ" sz="1400" b="1">
                <a:solidFill>
                  <a:srgbClr val="FF0000"/>
                </a:solidFill>
              </a:rPr>
              <a:t> </a:t>
            </a:r>
            <a:r>
              <a:rPr lang="az-Latn-AZ" sz="1400"/>
              <a:t>- Bu sütun istifadəçiyə əlavə izah vermək üçün daha uzun köməkçi mətni saxlamaq üçündür (məsələn: “Size is measured in cm”). </a:t>
            </a:r>
            <a:br>
              <a:rPr lang="az-Latn-AZ" sz="1400"/>
            </a:br>
            <a:br>
              <a:rPr lang="az-Latn-AZ" sz="1400"/>
            </a:br>
            <a:r>
              <a:rPr lang="az-Latn-AZ" sz="1400"/>
              <a:t>Adətən input-un altında info text, tooltip və ya ikon üzərindən göstərilir. nullable olması o deməkdir ki, izaha ehtiyac olmayan variantlarda boş qala bilər.</a:t>
            </a:r>
            <a:br>
              <a:rPr lang="az-Latn-AZ" sz="1400"/>
            </a:br>
            <a:endParaRPr lang="az-Latn-AZ" sz="1400"/>
          </a:p>
          <a:p>
            <a:endParaRPr lang="az-Latn-AZ" sz="1400"/>
          </a:p>
          <a:p>
            <a:endParaRPr lang="ru-RU" sz="1400"/>
          </a:p>
        </p:txBody>
      </p:sp>
      <p:pic>
        <p:nvPicPr>
          <p:cNvPr id="3" name="Picture 2">
            <a:extLst>
              <a:ext uri="{FF2B5EF4-FFF2-40B4-BE49-F238E27FC236}">
                <a16:creationId xmlns:a16="http://schemas.microsoft.com/office/drawing/2014/main" id="{730692E7-2DDB-31A6-E3EF-DD6A22C9CB99}"/>
              </a:ext>
            </a:extLst>
          </p:cNvPr>
          <p:cNvPicPr>
            <a:picLocks noChangeAspect="1"/>
          </p:cNvPicPr>
          <p:nvPr/>
        </p:nvPicPr>
        <p:blipFill>
          <a:blip r:embed="rId2"/>
          <a:stretch>
            <a:fillRect/>
          </a:stretch>
        </p:blipFill>
        <p:spPr>
          <a:xfrm>
            <a:off x="6703044" y="2306320"/>
            <a:ext cx="5487333" cy="4551680"/>
          </a:xfrm>
          <a:prstGeom prst="rect">
            <a:avLst/>
          </a:prstGeom>
        </p:spPr>
      </p:pic>
    </p:spTree>
    <p:extLst>
      <p:ext uri="{BB962C8B-B14F-4D97-AF65-F5344CB8AC3E}">
        <p14:creationId xmlns:p14="http://schemas.microsoft.com/office/powerpoint/2010/main" val="4571460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54107"/>
          </a:xfrm>
          <a:prstGeom prst="rect">
            <a:avLst/>
          </a:prstGeom>
          <a:noFill/>
        </p:spPr>
        <p:txBody>
          <a:bodyPr wrap="square">
            <a:spAutoFit/>
          </a:bodyPr>
          <a:lstStyle/>
          <a:p>
            <a:r>
              <a:rPr lang="az-Latn-AZ" sz="1400" b="1">
                <a:solidFill>
                  <a:srgbClr val="FF0000"/>
                </a:solidFill>
              </a:rPr>
              <a:t>variant_items </a:t>
            </a:r>
            <a:r>
              <a:rPr lang="az-Latn-AZ" sz="1400"/>
              <a:t>cədvəli hər bir variant üçün mümkün seçim dəyərlərini saxlayır (məsələn, Color → Red, Blue; Size → S, M, L).</a:t>
            </a:r>
          </a:p>
          <a:p>
            <a:endParaRPr lang="az-Latn-AZ" sz="1400"/>
          </a:p>
          <a:p>
            <a:r>
              <a:rPr lang="en-US" sz="1400"/>
              <a:t>Bu dəyərlər elan yaradılarkən istifadəçiyə seçim kimi göstərilir və strukturlaşdırılmış məlumat təmin edir. Beləliklə, variantlar yenidən istifadə edilə bilən və idarəolunan olur.</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5047536"/>
          </a:xfrm>
          <a:prstGeom prst="rect">
            <a:avLst/>
          </a:prstGeom>
          <a:noFill/>
        </p:spPr>
        <p:txBody>
          <a:bodyPr wrap="square">
            <a:spAutoFit/>
          </a:bodyPr>
          <a:lstStyle/>
          <a:p>
            <a:pPr marL="285750" indent="-285750">
              <a:buFont typeface="Wingdings" panose="05000000000000000000" pitchFamily="2" charset="2"/>
              <a:buChar char="q"/>
            </a:pPr>
            <a:r>
              <a:rPr lang="ru-RU" sz="1400" b="1">
                <a:solidFill>
                  <a:srgbClr val="FF0000"/>
                </a:solidFill>
              </a:rPr>
              <a:t>variant_id</a:t>
            </a:r>
            <a:r>
              <a:rPr lang="az-Latn-AZ" sz="1400" b="1">
                <a:solidFill>
                  <a:srgbClr val="FF0000"/>
                </a:solidFill>
              </a:rPr>
              <a:t> </a:t>
            </a:r>
            <a:r>
              <a:rPr lang="az-Latn-AZ" sz="1400"/>
              <a:t>– Bu sütun variant_items-in hansı variant-a aid olduğunu göstərir. Əgər əsas variant silinərsə, ona bağlı bütün variant item-lar avtomatik silinir.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value</a:t>
            </a:r>
            <a:r>
              <a:rPr lang="az-Latn-AZ" sz="1400"/>
              <a:t> – Variant seçiminin sistemdə saxlanan əsas dəyəridir (məsələn: red, 128gb, xl). value sistem üçündür.</a:t>
            </a:r>
          </a:p>
          <a:p>
            <a:endParaRPr lang="az-Latn-AZ" sz="1400"/>
          </a:p>
          <a:p>
            <a:pPr marL="285750" indent="-285750">
              <a:buFont typeface="Wingdings" panose="05000000000000000000" pitchFamily="2" charset="2"/>
              <a:buChar char="q"/>
            </a:pPr>
            <a:r>
              <a:rPr lang="en-US" sz="1400" b="1">
                <a:solidFill>
                  <a:srgbClr val="FF0000"/>
                </a:solidFill>
              </a:rPr>
              <a:t>display_value</a:t>
            </a:r>
            <a:r>
              <a:rPr lang="az-Latn-AZ" sz="1400" b="1">
                <a:solidFill>
                  <a:srgbClr val="FF0000"/>
                </a:solidFill>
              </a:rPr>
              <a:t> </a:t>
            </a:r>
            <a:r>
              <a:rPr lang="az-Latn-AZ" sz="1400"/>
              <a:t>–</a:t>
            </a:r>
            <a:r>
              <a:rPr lang="en-US" sz="1400"/>
              <a:t> Bu sütun istifadəçiyə göstərilən daha oxunaqlı adı saxlayır (məsələn: Red, 128 GB).</a:t>
            </a:r>
            <a:r>
              <a:rPr lang="az-Latn-AZ" sz="1400"/>
              <a:t> display_value istifadəçi üçündür.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color_code</a:t>
            </a:r>
            <a:r>
              <a:rPr lang="az-Latn-AZ" sz="1400" b="1">
                <a:solidFill>
                  <a:srgbClr val="FF0000"/>
                </a:solidFill>
              </a:rPr>
              <a:t> </a:t>
            </a:r>
            <a:r>
              <a:rPr lang="az-Latn-AZ" sz="1400"/>
              <a:t>– Rəng tipli variantlar üçün HEX formatında rəng kodunu saxlayır (məsələn: #FF0000).</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image</a:t>
            </a:r>
            <a:r>
              <a:rPr lang="az-Latn-AZ" sz="1400"/>
              <a:t> – Variant seçimini vizual olaraq göstərmək üçün şəkil yolunu saxlayır. Bəzi variant seçimləri mətnlə yox, şəkillə göstərilir. </a:t>
            </a:r>
            <a:r>
              <a:rPr lang="az-Latn-AZ" sz="1400" b="1"/>
              <a:t>image</a:t>
            </a:r>
            <a:r>
              <a:rPr lang="az-Latn-AZ" sz="1400"/>
              <a:t> sütunu həmin variant dəyərinə aid şəkilin yolunu saxlayır. İstifadəçi isə rəngi şəkilə klik edərək seçir.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fr-FR" sz="1400" b="1">
                <a:solidFill>
                  <a:srgbClr val="FF0000"/>
                </a:solidFill>
              </a:rPr>
              <a:t>$table-&gt;unique(['variant_id', 'value'], 'unique_variant_value’);</a:t>
            </a:r>
            <a:r>
              <a:rPr lang="az-Latn-AZ" sz="1400"/>
              <a:t> - Bu məhdudiyyət eyni variant üçün eyni dəyərin bir dəfədən çox əlavə edilməsinin qarşısını alır. Məsələn, Color variantı üçün red yalnız bir dəfə mövcud ola bilər. Bu, məlumatın təmizliyini qoruyur və admin səhvlərinin qarşısını alır.</a:t>
            </a:r>
            <a:endParaRPr lang="ru-RU" sz="1400"/>
          </a:p>
        </p:txBody>
      </p:sp>
    </p:spTree>
    <p:extLst>
      <p:ext uri="{BB962C8B-B14F-4D97-AF65-F5344CB8AC3E}">
        <p14:creationId xmlns:p14="http://schemas.microsoft.com/office/powerpoint/2010/main" val="14535857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en-US" sz="1400"/>
              <a:t>Şəkil ilə rəng seçiminin HTML + Blade render edilməsi</a:t>
            </a:r>
            <a:endParaRPr lang="az-Latn-AZ"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2" name="Table 1">
            <a:extLst>
              <a:ext uri="{FF2B5EF4-FFF2-40B4-BE49-F238E27FC236}">
                <a16:creationId xmlns:a16="http://schemas.microsoft.com/office/drawing/2014/main" id="{FCB6BCD1-651C-5123-EFC8-6FFB6512A38C}"/>
              </a:ext>
            </a:extLst>
          </p:cNvPr>
          <p:cNvGraphicFramePr>
            <a:graphicFrameLocks noGrp="1"/>
          </p:cNvGraphicFramePr>
          <p:nvPr>
            <p:extLst>
              <p:ext uri="{D42A27DB-BD31-4B8C-83A1-F6EECF244321}">
                <p14:modId xmlns:p14="http://schemas.microsoft.com/office/powerpoint/2010/main" val="2928121632"/>
              </p:ext>
            </p:extLst>
          </p:nvPr>
        </p:nvGraphicFramePr>
        <p:xfrm>
          <a:off x="0" y="738664"/>
          <a:ext cx="4937580" cy="914400"/>
        </p:xfrm>
        <a:graphic>
          <a:graphicData uri="http://schemas.openxmlformats.org/drawingml/2006/table">
            <a:tbl>
              <a:tblPr/>
              <a:tblGrid>
                <a:gridCol w="1645860">
                  <a:extLst>
                    <a:ext uri="{9D8B030D-6E8A-4147-A177-3AD203B41FA5}">
                      <a16:colId xmlns:a16="http://schemas.microsoft.com/office/drawing/2014/main" val="2300298862"/>
                    </a:ext>
                  </a:extLst>
                </a:gridCol>
                <a:gridCol w="1645860">
                  <a:extLst>
                    <a:ext uri="{9D8B030D-6E8A-4147-A177-3AD203B41FA5}">
                      <a16:colId xmlns:a16="http://schemas.microsoft.com/office/drawing/2014/main" val="3633552810"/>
                    </a:ext>
                  </a:extLst>
                </a:gridCol>
                <a:gridCol w="1645860">
                  <a:extLst>
                    <a:ext uri="{9D8B030D-6E8A-4147-A177-3AD203B41FA5}">
                      <a16:colId xmlns:a16="http://schemas.microsoft.com/office/drawing/2014/main" val="2578266093"/>
                    </a:ext>
                  </a:extLst>
                </a:gridCol>
              </a:tblGrid>
              <a:tr h="0">
                <a:tc>
                  <a:txBody>
                    <a:bodyPr/>
                    <a:lstStyle/>
                    <a:p>
                      <a:r>
                        <a:rPr lang="en-US" sz="140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color_code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image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33806856"/>
                  </a:ext>
                </a:extLst>
              </a:tr>
              <a:tr h="0">
                <a:tc>
                  <a:txBody>
                    <a:bodyPr/>
                    <a:lstStyle/>
                    <a:p>
                      <a:r>
                        <a:rPr lang="en-US" sz="14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#FF0000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/colors/red.png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066042"/>
                  </a:ext>
                </a:extLst>
              </a:tr>
              <a:tr h="0">
                <a:tc>
                  <a:txBody>
                    <a:bodyPr/>
                    <a:lstStyle/>
                    <a:p>
                      <a:r>
                        <a:rPr lang="en-US" sz="14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#0000FF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/colors/blue.png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882087"/>
                  </a:ext>
                </a:extLst>
              </a:tr>
            </a:tbl>
          </a:graphicData>
        </a:graphic>
      </p:graphicFrame>
      <p:pic>
        <p:nvPicPr>
          <p:cNvPr id="7" name="Picture 6">
            <a:extLst>
              <a:ext uri="{FF2B5EF4-FFF2-40B4-BE49-F238E27FC236}">
                <a16:creationId xmlns:a16="http://schemas.microsoft.com/office/drawing/2014/main" id="{5917F5DF-BD6A-B184-50C2-01F07356F381}"/>
              </a:ext>
            </a:extLst>
          </p:cNvPr>
          <p:cNvPicPr>
            <a:picLocks noChangeAspect="1"/>
          </p:cNvPicPr>
          <p:nvPr/>
        </p:nvPicPr>
        <p:blipFill>
          <a:blip r:embed="rId3"/>
          <a:stretch>
            <a:fillRect/>
          </a:stretch>
        </p:blipFill>
        <p:spPr>
          <a:xfrm>
            <a:off x="0" y="1775020"/>
            <a:ext cx="4801016" cy="5082980"/>
          </a:xfrm>
          <a:prstGeom prst="rect">
            <a:avLst/>
          </a:prstGeom>
        </p:spPr>
      </p:pic>
    </p:spTree>
    <p:extLst>
      <p:ext uri="{BB962C8B-B14F-4D97-AF65-F5344CB8AC3E}">
        <p14:creationId xmlns:p14="http://schemas.microsoft.com/office/powerpoint/2010/main" val="57158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875E37-AE90-7C32-3EA9-A17CD0248515}"/>
              </a:ext>
            </a:extLst>
          </p:cNvPr>
          <p:cNvPicPr>
            <a:picLocks noChangeAspect="1"/>
          </p:cNvPicPr>
          <p:nvPr/>
        </p:nvPicPr>
        <p:blipFill>
          <a:blip r:embed="rId2"/>
          <a:stretch>
            <a:fillRect/>
          </a:stretch>
        </p:blipFill>
        <p:spPr>
          <a:xfrm>
            <a:off x="117592" y="1466680"/>
            <a:ext cx="11956816" cy="3924640"/>
          </a:xfrm>
          <a:prstGeom prst="rect">
            <a:avLst/>
          </a:prstGeom>
        </p:spPr>
      </p:pic>
    </p:spTree>
    <p:extLst>
      <p:ext uri="{BB962C8B-B14F-4D97-AF65-F5344CB8AC3E}">
        <p14:creationId xmlns:p14="http://schemas.microsoft.com/office/powerpoint/2010/main" val="40170925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az-Latn-AZ" sz="1400"/>
              <a:t>Database nümunəsi (variant_items)</a:t>
            </a:r>
            <a:endParaRPr lang="ru-RU"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430821" y="883920"/>
            <a:ext cx="6761179" cy="59740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4" name="Table 3">
            <a:extLst>
              <a:ext uri="{FF2B5EF4-FFF2-40B4-BE49-F238E27FC236}">
                <a16:creationId xmlns:a16="http://schemas.microsoft.com/office/drawing/2014/main" id="{79FB5C56-0572-7A53-369C-E50D8FB14D36}"/>
              </a:ext>
            </a:extLst>
          </p:cNvPr>
          <p:cNvGraphicFramePr>
            <a:graphicFrameLocks noGrp="1"/>
          </p:cNvGraphicFramePr>
          <p:nvPr>
            <p:extLst>
              <p:ext uri="{D42A27DB-BD31-4B8C-83A1-F6EECF244321}">
                <p14:modId xmlns:p14="http://schemas.microsoft.com/office/powerpoint/2010/main" val="3762028353"/>
              </p:ext>
            </p:extLst>
          </p:nvPr>
        </p:nvGraphicFramePr>
        <p:xfrm>
          <a:off x="0" y="777240"/>
          <a:ext cx="5124564" cy="822960"/>
        </p:xfrm>
        <a:graphic>
          <a:graphicData uri="http://schemas.openxmlformats.org/drawingml/2006/table">
            <a:tbl>
              <a:tblPr/>
              <a:tblGrid>
                <a:gridCol w="336868">
                  <a:extLst>
                    <a:ext uri="{9D8B030D-6E8A-4147-A177-3AD203B41FA5}">
                      <a16:colId xmlns:a16="http://schemas.microsoft.com/office/drawing/2014/main" val="1211978167"/>
                    </a:ext>
                  </a:extLst>
                </a:gridCol>
                <a:gridCol w="895604">
                  <a:extLst>
                    <a:ext uri="{9D8B030D-6E8A-4147-A177-3AD203B41FA5}">
                      <a16:colId xmlns:a16="http://schemas.microsoft.com/office/drawing/2014/main" val="2559438098"/>
                    </a:ext>
                  </a:extLst>
                </a:gridCol>
                <a:gridCol w="569722">
                  <a:extLst>
                    <a:ext uri="{9D8B030D-6E8A-4147-A177-3AD203B41FA5}">
                      <a16:colId xmlns:a16="http://schemas.microsoft.com/office/drawing/2014/main" val="826240490"/>
                    </a:ext>
                  </a:extLst>
                </a:gridCol>
                <a:gridCol w="3322370">
                  <a:extLst>
                    <a:ext uri="{9D8B030D-6E8A-4147-A177-3AD203B41FA5}">
                      <a16:colId xmlns:a16="http://schemas.microsoft.com/office/drawing/2014/main" val="3949397667"/>
                    </a:ext>
                  </a:extLst>
                </a:gridCol>
              </a:tblGrid>
              <a:tr h="0">
                <a:tc>
                  <a:txBody>
                    <a:bodyPr/>
                    <a:lstStyle/>
                    <a:p>
                      <a:r>
                        <a:rPr lang="en-US" sz="1200" b="1" i="0"/>
                        <a:t>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variant_id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display_value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782054438"/>
                  </a:ext>
                </a:extLst>
              </a:tr>
              <a:tr h="0">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"Red", "az": "Qırmızı", "ru": "</a:t>
                      </a:r>
                      <a:r>
                        <a:rPr lang="ru-RU" sz="1200"/>
                        <a:t>Красный"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8720023"/>
                  </a:ext>
                </a:extLst>
              </a:tr>
              <a:tr h="0">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"Blue", "az": "Göy", "ru": "</a:t>
                      </a:r>
                      <a:r>
                        <a:rPr lang="ru-RU" sz="1200"/>
                        <a:t>Синий"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9298537"/>
                  </a:ext>
                </a:extLst>
              </a:tr>
            </a:tbl>
          </a:graphicData>
        </a:graphic>
      </p:graphicFrame>
    </p:spTree>
    <p:extLst>
      <p:ext uri="{BB962C8B-B14F-4D97-AF65-F5344CB8AC3E}">
        <p14:creationId xmlns:p14="http://schemas.microsoft.com/office/powerpoint/2010/main" val="6845483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Bu bir </a:t>
            </a:r>
            <a:r>
              <a:rPr lang="az-Latn-AZ" b="1"/>
              <a:t>pivot</a:t>
            </a:r>
            <a:r>
              <a:rPr lang="az-Latn-AZ"/>
              <a:t> (junction) cədvəldir və məqsədi </a:t>
            </a:r>
            <a:r>
              <a:rPr lang="az-Latn-AZ" b="1"/>
              <a:t>kateqoriyalar</a:t>
            </a:r>
            <a:r>
              <a:rPr lang="az-Latn-AZ"/>
              <a:t> ilə </a:t>
            </a:r>
            <a:r>
              <a:rPr lang="az-Latn-AZ" b="1"/>
              <a:t>variantlar</a:t>
            </a:r>
            <a:r>
              <a:rPr lang="az-Latn-AZ"/>
              <a:t> arasında çox-çoxa (</a:t>
            </a:r>
            <a:r>
              <a:rPr lang="az-Latn-AZ" b="1"/>
              <a:t>many-to-many</a:t>
            </a:r>
            <a:r>
              <a:rPr lang="az-Latn-AZ"/>
              <a:t>) əlaqəni qurmaq və bu əlaqəyə məntiqi qaydalar əlavə etməkdir.</a:t>
            </a:r>
            <a:endParaRPr lang="ru-RU"/>
          </a:p>
        </p:txBody>
      </p:sp>
      <p:pic>
        <p:nvPicPr>
          <p:cNvPr id="3" name="Picture 2">
            <a:extLst>
              <a:ext uri="{FF2B5EF4-FFF2-40B4-BE49-F238E27FC236}">
                <a16:creationId xmlns:a16="http://schemas.microsoft.com/office/drawing/2014/main" id="{A7A10246-0D51-09B5-4CF4-4C7C48C243B8}"/>
              </a:ext>
            </a:extLst>
          </p:cNvPr>
          <p:cNvPicPr>
            <a:picLocks noChangeAspect="1"/>
          </p:cNvPicPr>
          <p:nvPr/>
        </p:nvPicPr>
        <p:blipFill>
          <a:blip r:embed="rId2"/>
          <a:stretch>
            <a:fillRect/>
          </a:stretch>
        </p:blipFill>
        <p:spPr>
          <a:xfrm>
            <a:off x="5760163" y="1241573"/>
            <a:ext cx="6431837" cy="5616427"/>
          </a:xfrm>
          <a:prstGeom prst="rect">
            <a:avLst/>
          </a:prstGeom>
        </p:spPr>
      </p:pic>
      <p:sp>
        <p:nvSpPr>
          <p:cNvPr id="6" name="TextBox 5">
            <a:extLst>
              <a:ext uri="{FF2B5EF4-FFF2-40B4-BE49-F238E27FC236}">
                <a16:creationId xmlns:a16="http://schemas.microsoft.com/office/drawing/2014/main" id="{60615C8B-E806-18A0-405F-CBCA31F8360D}"/>
              </a:ext>
            </a:extLst>
          </p:cNvPr>
          <p:cNvSpPr txBox="1"/>
          <p:nvPr/>
        </p:nvSpPr>
        <p:spPr>
          <a:xfrm>
            <a:off x="0" y="1241573"/>
            <a:ext cx="5765800" cy="5632311"/>
          </a:xfrm>
          <a:prstGeom prst="rect">
            <a:avLst/>
          </a:prstGeom>
          <a:noFill/>
        </p:spPr>
        <p:txBody>
          <a:bodyPr wrap="square">
            <a:spAutoFit/>
          </a:bodyPr>
          <a:lstStyle/>
          <a:p>
            <a:pPr marL="171450" indent="-171450">
              <a:buFont typeface="Wingdings" panose="05000000000000000000" pitchFamily="2" charset="2"/>
              <a:buChar char="q"/>
            </a:pPr>
            <a:r>
              <a:rPr lang="ru-RU" sz="1200" b="1">
                <a:solidFill>
                  <a:srgbClr val="FF0000"/>
                </a:solidFill>
              </a:rPr>
              <a:t>category_id’)</a:t>
            </a:r>
            <a:r>
              <a:rPr lang="az-Latn-AZ" sz="1200"/>
              <a:t> </a:t>
            </a:r>
            <a:r>
              <a:rPr lang="ru-RU" sz="1200"/>
              <a:t>-</a:t>
            </a:r>
            <a:r>
              <a:rPr lang="az-Latn-AZ" sz="1200"/>
              <a:t> </a:t>
            </a:r>
            <a:r>
              <a:rPr lang="ru-RU" sz="1200"/>
              <a:t>Bu sətir variantın hansı kateqoriyaya aid olduğunu göstərir və kateqoriya silinərsə əlaqəli bütün variant əlaqələri avtomatik silinir.</a:t>
            </a:r>
          </a:p>
          <a:p>
            <a:endParaRPr lang="ru-RU" sz="1200"/>
          </a:p>
          <a:p>
            <a:pPr marL="171450" indent="-171450">
              <a:buFont typeface="Wingdings" panose="05000000000000000000" pitchFamily="2" charset="2"/>
              <a:buChar char="q"/>
            </a:pPr>
            <a:r>
              <a:rPr lang="ru-RU" sz="1200" b="1">
                <a:solidFill>
                  <a:srgbClr val="FF0000"/>
                </a:solidFill>
              </a:rPr>
              <a:t>variant_id</a:t>
            </a:r>
            <a:r>
              <a:rPr lang="az-Latn-AZ" sz="1200" b="1">
                <a:solidFill>
                  <a:srgbClr val="FF0000"/>
                </a:solidFill>
              </a:rPr>
              <a:t> </a:t>
            </a:r>
            <a:r>
              <a:rPr lang="az-Latn-AZ" sz="1200"/>
              <a:t>- </a:t>
            </a:r>
            <a:r>
              <a:rPr lang="ru-RU" sz="1200"/>
              <a:t>Bu sətir kateqoriyada istifadə edilən konkret variantı göstərir və variant silinərsə həmin əlaqə də avtomatik silinir.</a:t>
            </a:r>
          </a:p>
          <a:p>
            <a:endParaRPr lang="ru-RU" sz="1200"/>
          </a:p>
          <a:p>
            <a:pPr marL="171450" indent="-171450">
              <a:buFont typeface="Wingdings" panose="05000000000000000000" pitchFamily="2" charset="2"/>
              <a:buChar char="q"/>
            </a:pPr>
            <a:r>
              <a:rPr lang="ru-RU" sz="1200" b="1">
                <a:solidFill>
                  <a:srgbClr val="FF0000"/>
                </a:solidFill>
              </a:rPr>
              <a:t>is_required</a:t>
            </a:r>
            <a:r>
              <a:rPr lang="az-Latn-AZ" sz="1200" b="1">
                <a:solidFill>
                  <a:srgbClr val="FF0000"/>
                </a:solidFill>
              </a:rPr>
              <a:t> </a:t>
            </a:r>
            <a:r>
              <a:rPr lang="az-Latn-AZ" sz="1200"/>
              <a:t>- </a:t>
            </a:r>
            <a:r>
              <a:rPr lang="ru-RU" sz="1200"/>
              <a:t>Bu sütun həmin kateqoriyada bu variantın məcburi olub-olmadığını müəyyən edir.</a:t>
            </a:r>
            <a:r>
              <a:rPr lang="az-Latn-AZ" sz="1200"/>
              <a:t> </a:t>
            </a:r>
          </a:p>
          <a:p>
            <a:pPr marL="628650" lvl="1" indent="-171450">
              <a:lnSpc>
                <a:spcPct val="150000"/>
              </a:lnSpc>
              <a:buFont typeface="Arial" panose="020B0604020202020204" pitchFamily="34" charset="0"/>
              <a:buChar char="•"/>
            </a:pPr>
            <a:r>
              <a:rPr lang="ru-RU" sz="1200"/>
              <a:t>false olduqda variant optional olur, </a:t>
            </a:r>
            <a:endParaRPr lang="az-Latn-AZ" sz="1200"/>
          </a:p>
          <a:p>
            <a:pPr marL="628650" lvl="1" indent="-171450">
              <a:lnSpc>
                <a:spcPct val="150000"/>
              </a:lnSpc>
              <a:buFont typeface="Arial" panose="020B0604020202020204" pitchFamily="34" charset="0"/>
              <a:buChar char="•"/>
            </a:pPr>
            <a:r>
              <a:rPr lang="ru-RU" sz="1200"/>
              <a:t>true olduqda istifadəçi onu doldurmaq məcburiyyətində qalır.</a:t>
            </a:r>
            <a:r>
              <a:rPr lang="az-Latn-AZ" sz="1200"/>
              <a:t> </a:t>
            </a:r>
          </a:p>
          <a:p>
            <a:endParaRPr lang="az-Latn-AZ" sz="1200"/>
          </a:p>
          <a:p>
            <a:r>
              <a:rPr lang="ru-RU" sz="1200"/>
              <a:t>Bu dəyər </a:t>
            </a:r>
            <a:r>
              <a:rPr lang="ru-RU" sz="1200" b="1"/>
              <a:t>variants.is_required </a:t>
            </a:r>
            <a:r>
              <a:rPr lang="ru-RU" sz="1200"/>
              <a:t>dəyərini yalnız bu kateqoriya üçün override edir.</a:t>
            </a:r>
            <a:r>
              <a:rPr lang="az-Latn-AZ" sz="1200"/>
              <a:t> </a:t>
            </a:r>
            <a:r>
              <a:rPr lang="ru-RU" sz="1200"/>
              <a:t>Beləliklə eyni variant fərqli kateqoriyalarda fərqli qaydalara sahib ola bilir.</a:t>
            </a:r>
          </a:p>
          <a:p>
            <a:endParaRPr lang="ru-RU" sz="1200"/>
          </a:p>
          <a:p>
            <a:pPr marL="171450" indent="-171450">
              <a:buFont typeface="Wingdings" panose="05000000000000000000" pitchFamily="2" charset="2"/>
              <a:buChar char="q"/>
            </a:pPr>
            <a:r>
              <a:rPr lang="ru-RU" sz="1200" b="1">
                <a:solidFill>
                  <a:srgbClr val="FF0000"/>
                </a:solidFill>
              </a:rPr>
              <a:t>is_searchable</a:t>
            </a:r>
            <a:r>
              <a:rPr lang="az-Latn-AZ" sz="1200" b="1">
                <a:solidFill>
                  <a:srgbClr val="FF0000"/>
                </a:solidFill>
              </a:rPr>
              <a:t> </a:t>
            </a:r>
            <a:r>
              <a:rPr lang="az-Latn-AZ" sz="1200"/>
              <a:t>- </a:t>
            </a:r>
            <a:r>
              <a:rPr lang="ru-RU" sz="1200"/>
              <a:t>Bu sütun variantın axtarış nəticələrinə daxil edilib-edilməyəcəyini müəyyən edir.</a:t>
            </a:r>
          </a:p>
          <a:p>
            <a:pPr marL="628650" lvl="1" indent="-171450">
              <a:lnSpc>
                <a:spcPct val="150000"/>
              </a:lnSpc>
              <a:buFont typeface="Arial" panose="020B0604020202020204" pitchFamily="34" charset="0"/>
              <a:buChar char="•"/>
            </a:pPr>
            <a:r>
              <a:rPr lang="ru-RU" sz="1200"/>
              <a:t>true olduqda search engine (filter/search query) bu sahəni nəzərə alır.</a:t>
            </a:r>
          </a:p>
          <a:p>
            <a:pPr marL="628650" lvl="1" indent="-171450">
              <a:lnSpc>
                <a:spcPct val="150000"/>
              </a:lnSpc>
              <a:buFont typeface="Arial" panose="020B0604020202020204" pitchFamily="34" charset="0"/>
              <a:buChar char="•"/>
            </a:pPr>
            <a:r>
              <a:rPr lang="ru-RU" sz="1200"/>
              <a:t>false olduqda isə yalnız məlumat üçün saxlanılır, axtarışa təsir etmir.</a:t>
            </a:r>
          </a:p>
          <a:p>
            <a:endParaRPr lang="az-Latn-AZ" sz="1200"/>
          </a:p>
          <a:p>
            <a:r>
              <a:rPr lang="az-Latn-AZ" sz="1200"/>
              <a:t>Yəni, input sahəsində bu sözü yazaraq məhsul tapa bilsinmi bilməsinmi deyirik.</a:t>
            </a:r>
          </a:p>
          <a:p>
            <a:endParaRPr lang="ru-RU" sz="1200"/>
          </a:p>
          <a:p>
            <a:pPr marL="171450" indent="-171450">
              <a:buFont typeface="Wingdings" panose="05000000000000000000" pitchFamily="2" charset="2"/>
              <a:buChar char="q"/>
            </a:pPr>
            <a:r>
              <a:rPr lang="ru-RU" sz="1200" b="1">
                <a:solidFill>
                  <a:srgbClr val="FF0000"/>
                </a:solidFill>
              </a:rPr>
              <a:t>is_filterable</a:t>
            </a:r>
            <a:r>
              <a:rPr lang="az-Latn-AZ" sz="1200" b="1">
                <a:solidFill>
                  <a:srgbClr val="FF0000"/>
                </a:solidFill>
              </a:rPr>
              <a:t> </a:t>
            </a:r>
            <a:r>
              <a:rPr lang="az-Latn-AZ" sz="1200"/>
              <a:t>- </a:t>
            </a:r>
            <a:r>
              <a:rPr lang="ru-RU" sz="1200"/>
              <a:t>Bu sütun variantın frontend filtr panelində göstərilib-göstərilməyəcəyini idarə edir.</a:t>
            </a:r>
          </a:p>
          <a:p>
            <a:pPr marL="628650" lvl="1" indent="-171450">
              <a:lnSpc>
                <a:spcPct val="150000"/>
              </a:lnSpc>
              <a:buFont typeface="Arial" panose="020B0604020202020204" pitchFamily="34" charset="0"/>
              <a:buChar char="•"/>
            </a:pPr>
            <a:r>
              <a:rPr lang="ru-RU" sz="1200"/>
              <a:t>true olduqda istifadəçilər bu variant üzrə filtr edə bilirlər.</a:t>
            </a:r>
          </a:p>
          <a:p>
            <a:pPr marL="628650" lvl="1" indent="-171450">
              <a:lnSpc>
                <a:spcPct val="150000"/>
              </a:lnSpc>
              <a:buFont typeface="Arial" panose="020B0604020202020204" pitchFamily="34" charset="0"/>
              <a:buChar char="•"/>
            </a:pPr>
            <a:r>
              <a:rPr lang="ru-RU" sz="1200"/>
              <a:t>false olduqda variant mövcud olur, amma filtr kimi istifadə edilmir.</a:t>
            </a:r>
            <a:endParaRPr lang="az-Latn-AZ" sz="1200"/>
          </a:p>
          <a:p>
            <a:endParaRPr lang="az-Latn-AZ" sz="1200"/>
          </a:p>
        </p:txBody>
      </p:sp>
    </p:spTree>
    <p:extLst>
      <p:ext uri="{BB962C8B-B14F-4D97-AF65-F5344CB8AC3E}">
        <p14:creationId xmlns:p14="http://schemas.microsoft.com/office/powerpoint/2010/main" val="25146560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user_id</a:t>
            </a:r>
            <a:r>
              <a:rPr lang="az-Latn-AZ" sz="1400" b="1">
                <a:solidFill>
                  <a:srgbClr val="FF0000"/>
                </a:solidFill>
              </a:rPr>
              <a:t> </a:t>
            </a:r>
            <a:r>
              <a:rPr lang="az-Latn-AZ" sz="1400"/>
              <a:t>- Bu elan hansı istifadəçiyə məxsusdur onu göstərir.</a:t>
            </a:r>
            <a:br>
              <a:rPr lang="az-Latn-AZ" sz="1400"/>
            </a:br>
            <a:endParaRPr lang="en-US" sz="1400"/>
          </a:p>
          <a:p>
            <a:pPr marL="285750" indent="-285750">
              <a:buFont typeface="Wingdings" panose="05000000000000000000" pitchFamily="2" charset="2"/>
              <a:buChar char="q"/>
            </a:pPr>
            <a:r>
              <a:rPr lang="en-US" sz="1400" b="1">
                <a:solidFill>
                  <a:srgbClr val="FF0000"/>
                </a:solidFill>
              </a:rPr>
              <a:t>category_id</a:t>
            </a:r>
            <a:r>
              <a:rPr lang="az-Latn-AZ" sz="1400" b="1">
                <a:solidFill>
                  <a:srgbClr val="FF0000"/>
                </a:solidFill>
              </a:rPr>
              <a:t> </a:t>
            </a:r>
            <a:r>
              <a:rPr lang="az-Latn-AZ" sz="1400"/>
              <a:t>- Elanın hansı kateqoriyaya aid olduğunu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listing_type_id</a:t>
            </a:r>
            <a:r>
              <a:rPr lang="az-Latn-AZ" sz="1400" b="1">
                <a:solidFill>
                  <a:srgbClr val="FF0000"/>
                </a:solidFill>
              </a:rPr>
              <a:t> </a:t>
            </a:r>
            <a:r>
              <a:rPr lang="az-Latn-AZ" sz="1400"/>
              <a:t>- </a:t>
            </a:r>
            <a:r>
              <a:rPr lang="en-US" sz="1400"/>
              <a:t>Elanın tipini göstərir (məsələn: satılır, icarəyə verilir, xidmət və s.).</a:t>
            </a:r>
            <a:br>
              <a:rPr lang="az-Latn-AZ" sz="1400"/>
            </a:br>
            <a:endParaRPr lang="en-US" sz="1400"/>
          </a:p>
          <a:p>
            <a:pPr marL="285750" indent="-285750">
              <a:buFont typeface="Wingdings" panose="05000000000000000000" pitchFamily="2" charset="2"/>
              <a:buChar char="q"/>
            </a:pPr>
            <a:r>
              <a:rPr lang="en-US" sz="1400" b="1">
                <a:solidFill>
                  <a:srgbClr val="FF0000"/>
                </a:solidFill>
              </a:rPr>
              <a:t>is_visible</a:t>
            </a:r>
            <a:r>
              <a:rPr lang="az-Latn-AZ" sz="1400" b="1">
                <a:solidFill>
                  <a:srgbClr val="FF0000"/>
                </a:solidFill>
              </a:rPr>
              <a:t> </a:t>
            </a:r>
            <a:r>
              <a:rPr lang="az-Latn-AZ" sz="1400"/>
              <a:t>- </a:t>
            </a:r>
            <a:r>
              <a:rPr lang="en-US" sz="1400"/>
              <a:t>İstifadəçi elanı gizlətmək və ya göstərmək istədikdə bunu idarə edir.</a:t>
            </a:r>
            <a:br>
              <a:rPr lang="az-Latn-AZ" sz="1400"/>
            </a:br>
            <a:endParaRPr lang="en-US" sz="1400"/>
          </a:p>
          <a:p>
            <a:pPr marL="285750" indent="-285750">
              <a:buFont typeface="Wingdings" panose="05000000000000000000" pitchFamily="2" charset="2"/>
              <a:buChar char="q"/>
            </a:pPr>
            <a:r>
              <a:rPr lang="en-US" sz="1400" b="1">
                <a:solidFill>
                  <a:srgbClr val="FF0000"/>
                </a:solidFill>
              </a:rPr>
              <a:t>hidden_due_to_subscription</a:t>
            </a:r>
            <a:r>
              <a:rPr lang="az-Latn-AZ" sz="1400" b="1">
                <a:solidFill>
                  <a:srgbClr val="FF0000"/>
                </a:solidFill>
              </a:rPr>
              <a:t> </a:t>
            </a:r>
            <a:r>
              <a:rPr lang="az-Latn-AZ" sz="1400"/>
              <a:t>- Bu sahə istifadəçinin abunəliyi bitdikdə elanın avtomatik gizlədilib-gizlədilmədiyini göstərir. İstifadəçi özü elanı gizlətməsə belə sistem bu sahə ilə elanı söndürə bilər. Bu, ödəniş və paket qaydalarının pozulmaması üçün lazımdır.</a:t>
            </a:r>
            <a:br>
              <a:rPr lang="az-Latn-AZ" sz="1400"/>
            </a:br>
            <a:endParaRPr lang="en-US" sz="1400"/>
          </a:p>
          <a:p>
            <a:pPr marL="285750" indent="-285750">
              <a:buFont typeface="Wingdings" panose="05000000000000000000" pitchFamily="2" charset="2"/>
              <a:buChar char="q"/>
            </a:pPr>
            <a:r>
              <a:rPr lang="en-US" sz="1400" b="1">
                <a:solidFill>
                  <a:srgbClr val="FF0000"/>
                </a:solidFill>
              </a:rPr>
              <a:t>is_featured</a:t>
            </a:r>
            <a:r>
              <a:rPr lang="az-Latn-AZ" sz="1400" b="1">
                <a:solidFill>
                  <a:srgbClr val="FF0000"/>
                </a:solidFill>
              </a:rPr>
              <a:t> </a:t>
            </a:r>
            <a:r>
              <a:rPr lang="az-Latn-AZ" sz="1400"/>
              <a:t>- Elanın önə çıxarılmış (featured) olub-olmadığını göstərir. Featured elanlar adətən siyahıda yuxarıda və ya xüsusi dizaynla göstərilir. Bu sahə  premium xidmətlər üçün vacibdir.</a:t>
            </a:r>
            <a:br>
              <a:rPr lang="az-Latn-AZ" sz="1400"/>
            </a:br>
            <a:endParaRPr lang="en-US" sz="1400"/>
          </a:p>
          <a:p>
            <a:pPr marL="285750" indent="-285750">
              <a:buFont typeface="Wingdings" panose="05000000000000000000" pitchFamily="2" charset="2"/>
              <a:buChar char="q"/>
            </a:pPr>
            <a:r>
              <a:rPr lang="en-US" sz="1400" b="1">
                <a:solidFill>
                  <a:srgbClr val="FF0000"/>
                </a:solidFill>
              </a:rPr>
              <a:t>is_negotiable</a:t>
            </a:r>
            <a:r>
              <a:rPr lang="az-Latn-AZ" sz="1400" b="1">
                <a:solidFill>
                  <a:srgbClr val="FF0000"/>
                </a:solidFill>
              </a:rPr>
              <a:t> </a:t>
            </a:r>
            <a:r>
              <a:rPr lang="az-Latn-AZ" sz="1400"/>
              <a:t>- Qiymətin danışıq yolu ilə dəyişə bilib-bilmədiyini bildirir. Frontend-də “Qiymət razılaşma yolu ilə” kimi göstərilə bilər. Bu istifadəçi ilə alıcı arasında ünsiyyəti asanlaşdırır.</a:t>
            </a:r>
            <a:br>
              <a:rPr lang="az-Latn-AZ" sz="1400"/>
            </a:br>
            <a:endParaRPr lang="en-US" sz="1400"/>
          </a:p>
          <a:p>
            <a:pPr marL="285750" indent="-285750">
              <a:buFont typeface="Wingdings" panose="05000000000000000000" pitchFamily="2" charset="2"/>
              <a:buChar char="q"/>
            </a:pPr>
            <a:r>
              <a:rPr lang="en-US" sz="1400" b="1">
                <a:solidFill>
                  <a:srgbClr val="FF0000"/>
                </a:solidFill>
              </a:rPr>
              <a:t>location_id</a:t>
            </a:r>
            <a:r>
              <a:rPr lang="az-Latn-AZ" sz="1400" b="1">
                <a:solidFill>
                  <a:srgbClr val="FF0000"/>
                </a:solidFill>
              </a:rPr>
              <a:t> </a:t>
            </a:r>
            <a:r>
              <a:rPr lang="az-Latn-AZ" sz="1400"/>
              <a:t>- Elanın hansı şəhər, rayon və ya bölgəyə aid olduğunu göstərir. Bu filtrasiya və xəritə üzərindən axtarış üçün istifadə olunur. Əgər boşdursa, elan ümumi və ya onlayn xidmət kimi qəbul edilə bilər.</a:t>
            </a:r>
            <a:br>
              <a:rPr lang="az-Latn-AZ" sz="1400"/>
            </a:br>
            <a:endParaRPr lang="en-US" sz="1400"/>
          </a:p>
          <a:p>
            <a:pPr marL="285750" indent="-285750">
              <a:buFont typeface="Wingdings" panose="05000000000000000000" pitchFamily="2" charset="2"/>
              <a:buChar char="q"/>
            </a:pPr>
            <a:r>
              <a:rPr lang="en-US" sz="1400" b="1">
                <a:solidFill>
                  <a:srgbClr val="FF0000"/>
                </a:solidFill>
              </a:rPr>
              <a:t>expires_at</a:t>
            </a:r>
            <a:r>
              <a:rPr lang="az-Latn-AZ" sz="1400" b="1">
                <a:solidFill>
                  <a:srgbClr val="FF0000"/>
                </a:solidFill>
              </a:rPr>
              <a:t> </a:t>
            </a:r>
            <a:r>
              <a:rPr lang="az-Latn-AZ" sz="1400"/>
              <a:t>- Elanın nə vaxt etibarsız olacağını göstərir. Bu tarix keçdikdə elan avtomatik aktivlikdən çıxarıla bilər. Beləliklə köhnə və artıq aktual olmayan elanlar sistemdə qalmır.</a:t>
            </a:r>
            <a:endParaRPr lang="en-US" sz="1400"/>
          </a:p>
          <a:p>
            <a:br>
              <a:rPr lang="az-Latn-AZ" sz="1400"/>
            </a:b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spTree>
    <p:extLst>
      <p:ext uri="{BB962C8B-B14F-4D97-AF65-F5344CB8AC3E}">
        <p14:creationId xmlns:p14="http://schemas.microsoft.com/office/powerpoint/2010/main" val="35986605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approved_at</a:t>
            </a:r>
            <a:r>
              <a:rPr lang="az-Latn-AZ" sz="1400" b="1">
                <a:solidFill>
                  <a:srgbClr val="FF0000"/>
                </a:solidFill>
              </a:rPr>
              <a:t> </a:t>
            </a:r>
            <a:r>
              <a:rPr lang="az-Latn-AZ" sz="1400"/>
              <a:t>- Elanın admin tərəfindən nə vaxt təsdiqləndiyini saxlayır. Bu tarix elan nəzarət mexanizmi üçün vacibdir. Təsdiqlənməyən elanlar ictimai şəkildə görünməyə bilər.</a:t>
            </a:r>
            <a:br>
              <a:rPr lang="en-US" sz="1400"/>
            </a:br>
            <a:endParaRPr lang="en-US" sz="1400"/>
          </a:p>
          <a:p>
            <a:pPr marL="285750" indent="-285750">
              <a:buFont typeface="Wingdings" panose="05000000000000000000" pitchFamily="2" charset="2"/>
              <a:buChar char="q"/>
            </a:pPr>
            <a:r>
              <a:rPr lang="en-US" sz="1400" b="1">
                <a:solidFill>
                  <a:srgbClr val="FF0000"/>
                </a:solidFill>
              </a:rPr>
              <a:t>approved_by</a:t>
            </a:r>
            <a:r>
              <a:rPr lang="az-Latn-AZ" sz="1400" b="1">
                <a:solidFill>
                  <a:srgbClr val="FF0000"/>
                </a:solidFill>
              </a:rPr>
              <a:t> </a:t>
            </a:r>
            <a:r>
              <a:rPr lang="az-Latn-AZ" sz="1400"/>
              <a:t>- Elanı hansı adminin təsdiqlədiyini göstərir. Audit və məsuliyyət üçün istifadə olunur. Problem yaranarsa kimin təsdiqlədiyi asanlıqla tapılır.</a:t>
            </a:r>
            <a:br>
              <a:rPr lang="en-US" sz="1400"/>
            </a:br>
            <a:endParaRPr lang="en-US" sz="1400"/>
          </a:p>
          <a:p>
            <a:pPr marL="285750" indent="-285750">
              <a:buFont typeface="Wingdings" panose="05000000000000000000" pitchFamily="2" charset="2"/>
              <a:buChar char="q"/>
            </a:pPr>
            <a:r>
              <a:rPr lang="en-US" sz="1400" b="1">
                <a:solidFill>
                  <a:srgbClr val="FF0000"/>
                </a:solidFill>
              </a:rPr>
              <a:t>rejection_reason</a:t>
            </a:r>
            <a:r>
              <a:rPr lang="az-Latn-AZ" sz="1400" b="1">
                <a:solidFill>
                  <a:srgbClr val="FF0000"/>
                </a:solidFill>
              </a:rPr>
              <a:t> </a:t>
            </a:r>
            <a:r>
              <a:rPr lang="az-Latn-AZ" sz="1400"/>
              <a:t>- Elanın niyə rədd edildiyini izah edən mətndir. İstifadəçiyə düzəliş etməsi üçün səbəb göstərmək məqsədi daşıyır. Bu sahə support və şəffaflıq üçün çox vacibdir.</a:t>
            </a:r>
            <a:br>
              <a:rPr lang="en-US" sz="1400"/>
            </a:br>
            <a:endParaRPr lang="en-US" sz="1400"/>
          </a:p>
          <a:p>
            <a:pPr marL="285750" indent="-285750">
              <a:buFont typeface="Wingdings" panose="05000000000000000000" pitchFamily="2" charset="2"/>
              <a:buChar char="q"/>
            </a:pPr>
            <a:r>
              <a:rPr lang="en-US" sz="1400" b="1">
                <a:solidFill>
                  <a:srgbClr val="FF0000"/>
                </a:solidFill>
              </a:rPr>
              <a:t>rejected_at</a:t>
            </a:r>
            <a:r>
              <a:rPr lang="az-Latn-AZ" sz="1400" b="1">
                <a:solidFill>
                  <a:srgbClr val="FF0000"/>
                </a:solidFill>
              </a:rPr>
              <a:t> </a:t>
            </a:r>
            <a:r>
              <a:rPr lang="az-Latn-AZ" sz="1400"/>
              <a:t>- Elanın nə vaxt rədd edildiyini saxlayır. Bu moderasiya prosesinin zaman xəttini göstərir. Sonradan statistik analiz və hesabat üçün istifadə oluna bilər.</a:t>
            </a:r>
            <a:br>
              <a:rPr lang="en-US" sz="1400"/>
            </a:br>
            <a:endParaRPr lang="en-US" sz="1400"/>
          </a:p>
          <a:p>
            <a:pPr marL="285750" indent="-285750">
              <a:buFont typeface="Wingdings" panose="05000000000000000000" pitchFamily="2" charset="2"/>
              <a:buChar char="q"/>
            </a:pPr>
            <a:r>
              <a:rPr lang="en-US" sz="1400" b="1">
                <a:solidFill>
                  <a:srgbClr val="FF0000"/>
                </a:solidFill>
              </a:rPr>
              <a:t>$table-&gt;fullText(['title', 'description'], 'fulltext_search’);</a:t>
            </a:r>
            <a:r>
              <a:rPr lang="en-US" sz="1400"/>
              <a:t> - Bu indeks elan başlığı və açıqlaması üzrə sürətli axtarış imkanı yaradır. LIKE %text% yerinə daha ağıllı və performanslı search istifadə olunur. Axtarış sistemləri və böyük elan platformaları üçün kritikdir.</a:t>
            </a:r>
          </a:p>
          <a:p>
            <a:endParaRPr lang="az-Latn-AZ" sz="1400"/>
          </a:p>
          <a:p>
            <a:r>
              <a:rPr lang="en-US" sz="1400" b="1"/>
              <a:t>fulltext_search </a:t>
            </a:r>
            <a:r>
              <a:rPr lang="en-US" sz="1400"/>
              <a:t>bu FULLTEXT indeksinə verilən addır və axtarış zamanı onu konkret olaraq çağırmaq və idarə etmək üçün istifadə olunur.</a:t>
            </a:r>
            <a:endParaRPr lang="az-Latn-AZ" sz="1400"/>
          </a:p>
          <a:p>
            <a:endParaRPr lang="az-Latn-AZ" sz="1400"/>
          </a:p>
          <a:p>
            <a:r>
              <a:rPr lang="en-US" sz="1400"/>
              <a:t>fulltext_search adlandırılması MySQL/Laravel səviyyəsində bu indeksə istinad etmək üçündür. Laravel query-də MySQL FULLTEXT mexanizmi işə düşür:</a:t>
            </a:r>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Bu sorğu məhz fulltext_search indeksindən istifadə edir</a:t>
            </a:r>
          </a:p>
          <a:p>
            <a:pPr marL="285750" indent="-285750">
              <a:lnSpc>
                <a:spcPct val="150000"/>
              </a:lnSpc>
              <a:buFont typeface="Arial" panose="020B0604020202020204" pitchFamily="34" charset="0"/>
              <a:buChar char="•"/>
            </a:pPr>
            <a:r>
              <a:rPr lang="en-US" sz="1400"/>
              <a:t>LIKE %iphone% deyil, FULLTEXT index scan olur (çox daha sürətli)</a:t>
            </a: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4" name="Picture 3">
            <a:extLst>
              <a:ext uri="{FF2B5EF4-FFF2-40B4-BE49-F238E27FC236}">
                <a16:creationId xmlns:a16="http://schemas.microsoft.com/office/drawing/2014/main" id="{ACD3EFFF-4564-563E-9CB6-ECB3B9699E71}"/>
              </a:ext>
            </a:extLst>
          </p:cNvPr>
          <p:cNvPicPr>
            <a:picLocks noChangeAspect="1"/>
          </p:cNvPicPr>
          <p:nvPr/>
        </p:nvPicPr>
        <p:blipFill>
          <a:blip r:embed="rId4"/>
          <a:stretch>
            <a:fillRect/>
          </a:stretch>
        </p:blipFill>
        <p:spPr>
          <a:xfrm>
            <a:off x="-1620" y="5419546"/>
            <a:ext cx="6065188" cy="320854"/>
          </a:xfrm>
          <a:prstGeom prst="rect">
            <a:avLst/>
          </a:prstGeom>
        </p:spPr>
      </p:pic>
    </p:spTree>
    <p:extLst>
      <p:ext uri="{BB962C8B-B14F-4D97-AF65-F5344CB8AC3E}">
        <p14:creationId xmlns:p14="http://schemas.microsoft.com/office/powerpoint/2010/main" val="1362563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2246769"/>
          </a:xfrm>
          <a:prstGeom prst="rect">
            <a:avLst/>
          </a:prstGeom>
          <a:noFill/>
        </p:spPr>
        <p:txBody>
          <a:bodyPr wrap="square">
            <a:spAutoFit/>
          </a:bodyPr>
          <a:lstStyle/>
          <a:p>
            <a:r>
              <a:rPr lang="en-US" sz="1400"/>
              <a:t>SQL səviyyəsində konkret indeks işə düşür</a:t>
            </a:r>
            <a:r>
              <a:rPr lang="az-Latn-AZ" sz="1400"/>
              <a:t>.</a:t>
            </a:r>
          </a:p>
          <a:p>
            <a:endParaRPr lang="az-Latn-AZ" sz="1400"/>
          </a:p>
          <a:p>
            <a:r>
              <a:rPr lang="az-Latn-AZ" sz="1400"/>
              <a:t>MySQL daxildə belə işləyir:</a:t>
            </a:r>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az-Latn-AZ" sz="1400"/>
              <a:t>Bu MATCH əməliyyatı yalnız FULLTEXT index varsa işləyir</a:t>
            </a:r>
          </a:p>
          <a:p>
            <a:pPr marL="285750" indent="-285750">
              <a:lnSpc>
                <a:spcPct val="150000"/>
              </a:lnSpc>
              <a:buFont typeface="Arial" panose="020B0604020202020204" pitchFamily="34" charset="0"/>
              <a:buChar char="•"/>
            </a:pPr>
            <a:r>
              <a:rPr lang="az-Latn-AZ" sz="1400"/>
              <a:t>və o indexin adı səndə fulltext_search-dir.</a:t>
            </a:r>
          </a:p>
          <a:p>
            <a:endParaRPr lang="az-Latn-AZ"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8" name="Picture 7">
            <a:extLst>
              <a:ext uri="{FF2B5EF4-FFF2-40B4-BE49-F238E27FC236}">
                <a16:creationId xmlns:a16="http://schemas.microsoft.com/office/drawing/2014/main" id="{6491E14F-3D89-8EA6-8A1E-939570D25EDF}"/>
              </a:ext>
            </a:extLst>
          </p:cNvPr>
          <p:cNvPicPr>
            <a:picLocks noChangeAspect="1"/>
          </p:cNvPicPr>
          <p:nvPr/>
        </p:nvPicPr>
        <p:blipFill>
          <a:blip r:embed="rId4"/>
          <a:stretch>
            <a:fillRect/>
          </a:stretch>
        </p:blipFill>
        <p:spPr>
          <a:xfrm>
            <a:off x="0" y="794072"/>
            <a:ext cx="6214946" cy="425127"/>
          </a:xfrm>
          <a:prstGeom prst="rect">
            <a:avLst/>
          </a:prstGeom>
        </p:spPr>
      </p:pic>
    </p:spTree>
    <p:extLst>
      <p:ext uri="{BB962C8B-B14F-4D97-AF65-F5344CB8AC3E}">
        <p14:creationId xmlns:p14="http://schemas.microsoft.com/office/powerpoint/2010/main" val="29295961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183676" cy="6555641"/>
          </a:xfrm>
          <a:prstGeom prst="rect">
            <a:avLst/>
          </a:prstGeom>
          <a:noFill/>
        </p:spPr>
        <p:txBody>
          <a:bodyPr wrap="square">
            <a:spAutoFit/>
          </a:bodyPr>
          <a:lstStyle/>
          <a:p>
            <a:pPr marL="285750" indent="-285750">
              <a:buFont typeface="Wingdings" panose="05000000000000000000" pitchFamily="2" charset="2"/>
              <a:buChar char="q"/>
            </a:pPr>
            <a:r>
              <a:rPr lang="az-Latn-AZ" sz="1200" b="1">
                <a:solidFill>
                  <a:srgbClr val="FF0000"/>
                </a:solidFill>
              </a:rPr>
              <a:t>listing_id </a:t>
            </a:r>
            <a:r>
              <a:rPr lang="az-Latn-AZ" sz="1200"/>
              <a:t>– Şəklin hansı elana (listing-ə) aid olduğunu göstərən foreign key-dir.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image_path </a:t>
            </a:r>
            <a:r>
              <a:rPr lang="az-Latn-AZ" sz="1200"/>
              <a:t>– Elanın əsas (original və ya böyük ölçülü) şəklinin serverdə saxlanılan yolunu bildirir.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thumbnail_path </a:t>
            </a:r>
            <a:r>
              <a:rPr lang="az-Latn-AZ" sz="1200"/>
              <a:t>– Elan siyahıları və preview üçün istifadə olunan kiçik ölçülü şəkilin yolunu saxlayır.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medium_path </a:t>
            </a:r>
            <a:r>
              <a:rPr lang="az-Latn-AZ" sz="1200"/>
              <a:t>– Detal səhifələrində istifadə edilən orta ölçülü şəkilin yolunu saxlayır.</a:t>
            </a:r>
            <a:br>
              <a:rPr lang="az-Latn-AZ" sz="1200"/>
            </a:br>
            <a:br>
              <a:rPr lang="az-Latn-AZ" sz="1200"/>
            </a:br>
            <a:r>
              <a:rPr lang="az-Latn-AZ" sz="1200" b="1"/>
              <a:t>medium_path </a:t>
            </a:r>
            <a:r>
              <a:rPr lang="az-Latn-AZ" sz="1200"/>
              <a:t>eyni şəkilin sistemin özü tərəfindən avtomatik olaraq orta ölçüyə salınmış versiyasının saxlandığı yolu göstərir. Bu ona görə lazımdır ki, elan detalları açılarkən böyük və ağır orijinal şəkil yox, ölçüsü optimallaşdırılmış şəkil yüklənsin. Nəticədə səhifə daha sürətli açılır, server və istifadəçi üçün lazımsız resurs sərfi olmur və dizayn bütün cihazlarda stabil qalır.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original_filename </a:t>
            </a:r>
            <a:r>
              <a:rPr lang="az-Latn-AZ" sz="1200"/>
              <a:t>– İstifadəçinin upload etdiyi faylın ilkin (orijinal) adını saxlamaq üçündür. Bu məlumat admin paneldə və ya texniki yoxlamalarda istifadəçinin hansı faylı yüklədiyini anlamaq və problemi izləmək üçün lazımdır. Həmçinin istifadəçiyə faylı yenidən göstərərkən və ya yükləmə tarixçəsində daha anlaşılan ad təqdim etmək məqsədi daşıyır.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file_size / mime_type </a:t>
            </a:r>
            <a:r>
              <a:rPr lang="az-Latn-AZ" sz="1200"/>
              <a:t>– Şəklin ölçüsünü baytla və fayl tipini (məsələn image/jpeg) müəyyən etmək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width</a:t>
            </a:r>
            <a:r>
              <a:rPr lang="az-Latn-AZ" sz="1200"/>
              <a:t> – Şəklin en ölçüsünü piksel ilə saxlayır.</a:t>
            </a:r>
          </a:p>
          <a:p>
            <a:pPr marL="285750" indent="-285750">
              <a:buFont typeface="Wingdings" panose="05000000000000000000" pitchFamily="2" charset="2"/>
              <a:buChar char="q"/>
            </a:pPr>
            <a:r>
              <a:rPr lang="az-Latn-AZ" sz="1200" b="1">
                <a:solidFill>
                  <a:srgbClr val="FF0000"/>
                </a:solidFill>
              </a:rPr>
              <a:t>height</a:t>
            </a:r>
            <a:r>
              <a:rPr lang="az-Latn-AZ" sz="1200"/>
              <a:t> – Şəklin hündürlük ölçüsünü piksel ilə saxlayır.</a:t>
            </a:r>
            <a:br>
              <a:rPr lang="az-Latn-AZ" sz="1200"/>
            </a:br>
            <a:br>
              <a:rPr lang="az-Latn-AZ" sz="1200"/>
            </a:br>
            <a:r>
              <a:rPr lang="az-Latn-AZ" sz="1200"/>
              <a:t>İstifadəçi bu dəyərləri əl ilə daxil etmir — onlar avtomatik hesablanır. Şəkil upload ediləndə backend (məsələn Laravel + Intervention Image) faylın real ölçülərini oxuyur və width / height sütunlarına özü yazır, istifadəçi yalnız şəkli seçir. Bu məlumat dizaynı pozmaq üçün yox, frontend-də düzgün ölçüdə render etmək, lazy-load, crop/resize qərarları vermək və performans optimizasiyası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is_primary </a:t>
            </a:r>
            <a:r>
              <a:rPr lang="az-Latn-AZ" sz="1200"/>
              <a:t>– Elanın əsas (cover/main) şəkli olub-olmadığını müəyyən edir.</a:t>
            </a:r>
            <a:endParaRPr lang="en-US" sz="1200"/>
          </a:p>
        </p:txBody>
      </p:sp>
      <p:pic>
        <p:nvPicPr>
          <p:cNvPr id="3" name="Picture 2">
            <a:extLst>
              <a:ext uri="{FF2B5EF4-FFF2-40B4-BE49-F238E27FC236}">
                <a16:creationId xmlns:a16="http://schemas.microsoft.com/office/drawing/2014/main" id="{9EEB70D8-5D46-FC03-A2B8-45AEA9AA6846}"/>
              </a:ext>
            </a:extLst>
          </p:cNvPr>
          <p:cNvPicPr>
            <a:picLocks noChangeAspect="1"/>
          </p:cNvPicPr>
          <p:nvPr/>
        </p:nvPicPr>
        <p:blipFill>
          <a:blip r:embed="rId2"/>
          <a:stretch>
            <a:fillRect/>
          </a:stretch>
        </p:blipFill>
        <p:spPr>
          <a:xfrm>
            <a:off x="6185298" y="1"/>
            <a:ext cx="6005080" cy="6858000"/>
          </a:xfrm>
          <a:prstGeom prst="rect">
            <a:avLst/>
          </a:prstGeom>
        </p:spPr>
      </p:pic>
    </p:spTree>
    <p:extLst>
      <p:ext uri="{BB962C8B-B14F-4D97-AF65-F5344CB8AC3E}">
        <p14:creationId xmlns:p14="http://schemas.microsoft.com/office/powerpoint/2010/main" val="26272629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a:t>Cədvəlin məqsədi: Hər bir elan üçün seçilmiş variant dəyərlərini saxlamaq.</a:t>
            </a:r>
          </a:p>
          <a:p>
            <a:endParaRPr lang="az-Latn-AZ" sz="1400"/>
          </a:p>
          <a:p>
            <a:pPr marL="285750" indent="-285750">
              <a:buFont typeface="Wingdings" panose="05000000000000000000" pitchFamily="2" charset="2"/>
              <a:buChar char="q"/>
            </a:pPr>
            <a:r>
              <a:rPr lang="az-Latn-AZ" sz="1400" b="1">
                <a:solidFill>
                  <a:srgbClr val="FF0000"/>
                </a:solidFill>
              </a:rPr>
              <a:t>listing_id</a:t>
            </a:r>
            <a:r>
              <a:rPr lang="az-Latn-AZ" sz="1400"/>
              <a:t>: Hansı elan üçün bu variantın seçildiyini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variant_id</a:t>
            </a:r>
            <a:r>
              <a:rPr lang="az-Latn-AZ" sz="1400"/>
              <a:t>: Hansı variant tipinin (məsələn, rəng, ölçü) elan üçün tətbiq olunduğunu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variant_item_id</a:t>
            </a:r>
            <a:r>
              <a:rPr lang="az-Latn-AZ" sz="1400"/>
              <a:t>: Seçilmiş variant dəyərinin (məsələn, qırmızı, M ölçü) konkret item ID-sini göstərir.</a:t>
            </a:r>
          </a:p>
          <a:p>
            <a:endParaRPr lang="az-Latn-AZ" sz="1400"/>
          </a:p>
          <a:p>
            <a:endParaRPr lang="ru-RU" sz="1400"/>
          </a:p>
        </p:txBody>
      </p:sp>
      <p:pic>
        <p:nvPicPr>
          <p:cNvPr id="3" name="Picture 2">
            <a:extLst>
              <a:ext uri="{FF2B5EF4-FFF2-40B4-BE49-F238E27FC236}">
                <a16:creationId xmlns:a16="http://schemas.microsoft.com/office/drawing/2014/main" id="{0F3A0640-54A1-84CD-A521-8C4227B32C5E}"/>
              </a:ext>
            </a:extLst>
          </p:cNvPr>
          <p:cNvPicPr>
            <a:picLocks noChangeAspect="1"/>
          </p:cNvPicPr>
          <p:nvPr/>
        </p:nvPicPr>
        <p:blipFill>
          <a:blip r:embed="rId2"/>
          <a:stretch>
            <a:fillRect/>
          </a:stretch>
        </p:blipFill>
        <p:spPr>
          <a:xfrm>
            <a:off x="4830442" y="1706434"/>
            <a:ext cx="7361558" cy="5151566"/>
          </a:xfrm>
          <a:prstGeom prst="rect">
            <a:avLst/>
          </a:prstGeom>
        </p:spPr>
      </p:pic>
    </p:spTree>
    <p:extLst>
      <p:ext uri="{BB962C8B-B14F-4D97-AF65-F5344CB8AC3E}">
        <p14:creationId xmlns:p14="http://schemas.microsoft.com/office/powerpoint/2010/main" val="32181401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169551"/>
          </a:xfrm>
          <a:prstGeom prst="rect">
            <a:avLst/>
          </a:prstGeom>
          <a:noFill/>
        </p:spPr>
        <p:txBody>
          <a:bodyPr wrap="square">
            <a:spAutoFit/>
          </a:bodyPr>
          <a:lstStyle/>
          <a:p>
            <a:r>
              <a:rPr lang="az-Latn-AZ" sz="1400" b="1">
                <a:solidFill>
                  <a:srgbClr val="FF0000"/>
                </a:solidFill>
              </a:rPr>
              <a:t>product_variations </a:t>
            </a:r>
            <a:r>
              <a:rPr lang="az-Latn-AZ" sz="1400"/>
              <a:t>hər bir listing üçün fərqli variant kombinasiyalarını saxlamaq üçün istifadə olunur. Hər bir məhsulun müxtəlif ölçü, rəng və digər variantlarını ayrıca idarə etməyə imkan verir. Bu cədvəl stok, qiymət dəyişiklikləri və mövcudluq kimi detal məlumatlarını da saxlayır. Beləliklə, e-commerce platforması hər bir məhsul variasiyasını ayrıca göstərmək və idarə etmək imkanı əldə edir.</a:t>
            </a:r>
          </a:p>
          <a:p>
            <a:endParaRPr lang="az-Latn-AZ" sz="1400"/>
          </a:p>
          <a:p>
            <a:endParaRPr lang="ru-RU" sz="1400"/>
          </a:p>
        </p:txBody>
      </p:sp>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2"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0" y="1278374"/>
            <a:ext cx="5242111" cy="5478423"/>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sku</a:t>
            </a:r>
            <a:r>
              <a:rPr lang="en-US" sz="1400"/>
              <a:t> </a:t>
            </a:r>
            <a:r>
              <a:rPr lang="az-Latn-AZ" sz="1400"/>
              <a:t>– SKU (Stock Keeping Unit) hər bir məhsul variasiyasını unikal şəkildə identifikasiya etmək üçün istifadə olunur.</a:t>
            </a:r>
          </a:p>
          <a:p>
            <a:endParaRPr lang="az-Latn-AZ" sz="1400"/>
          </a:p>
          <a:p>
            <a:pPr marL="285750" indent="-285750">
              <a:buFont typeface="Wingdings" panose="05000000000000000000" pitchFamily="2" charset="2"/>
              <a:buChar char="q"/>
            </a:pPr>
            <a:r>
              <a:rPr lang="en-US" sz="1400" b="1">
                <a:solidFill>
                  <a:srgbClr val="FF0000"/>
                </a:solidFill>
              </a:rPr>
              <a:t>variant_combination</a:t>
            </a:r>
            <a:r>
              <a:rPr lang="az-Latn-AZ" sz="1400" b="1">
                <a:solidFill>
                  <a:srgbClr val="FF0000"/>
                </a:solidFill>
              </a:rPr>
              <a:t> </a:t>
            </a:r>
            <a:r>
              <a:rPr lang="az-Latn-AZ" sz="1400"/>
              <a:t>– Bu sütun JSON formatında saxlanır və variant_id ilə variant_item_id cütlərini xəritələyir. Hər bir listing üçün hansı variantların seçildiyini göstərir. Məsələn, rəng qırmızı və ölçü L kimi seçimləri bu sütunda qeyd edirik. JSON formatı dinamikdir və gələcəkdə yeni variantlar əlavə etmək asandır. Bu, sistemin hər bir variasiyanı unikallığını qoruyaraq idarə etməsinə imkan verir.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price_adjustment</a:t>
            </a:r>
            <a:r>
              <a:rPr lang="az-Latn-AZ" sz="1400" b="1">
                <a:solidFill>
                  <a:srgbClr val="FF0000"/>
                </a:solidFill>
              </a:rPr>
              <a:t> </a:t>
            </a:r>
            <a:r>
              <a:rPr lang="az-Latn-AZ" sz="1400"/>
              <a:t>– Bu sütun bazadakı əsas qiymətə əlavə və ya çıxılacaq məbləği göstərir. Məsələn, xüsusi bir variantın əlavə xərci varsa, onu buraya əlavə edirik. Bu, əsas qiyməti pozmadan variantlara görə qiymət fərqləndirməyə imkan verir.</a:t>
            </a:r>
            <a:br>
              <a:rPr lang="az-Latn-AZ" sz="1400"/>
            </a:br>
            <a:endParaRPr lang="az-Latn-AZ" sz="1400"/>
          </a:p>
          <a:p>
            <a:pPr marL="285750" indent="-285750">
              <a:buFont typeface="Wingdings" panose="05000000000000000000" pitchFamily="2" charset="2"/>
              <a:buChar char="q"/>
            </a:pPr>
            <a:r>
              <a:rPr lang="en-US" sz="1400" b="1">
                <a:solidFill>
                  <a:srgbClr val="FF0000"/>
                </a:solidFill>
              </a:rPr>
              <a:t>stock_quantity</a:t>
            </a:r>
            <a:r>
              <a:rPr lang="az-Latn-AZ" sz="1400" b="1">
                <a:solidFill>
                  <a:srgbClr val="FF0000"/>
                </a:solidFill>
              </a:rPr>
              <a:t> </a:t>
            </a:r>
            <a:r>
              <a:rPr lang="az-Latn-AZ" sz="1400"/>
              <a:t>– Hər bir variasiyanın mövcud stok sayını saxlayır.</a:t>
            </a:r>
            <a:br>
              <a:rPr lang="az-Latn-AZ" sz="1400"/>
            </a:br>
            <a:endParaRPr lang="az-Latn-AZ" sz="1400"/>
          </a:p>
          <a:p>
            <a:pPr marL="285750" indent="-285750">
              <a:buFont typeface="Wingdings" panose="05000000000000000000" pitchFamily="2" charset="2"/>
              <a:buChar char="q"/>
            </a:pPr>
            <a:r>
              <a:rPr lang="en-US" sz="1400" b="1">
                <a:solidFill>
                  <a:srgbClr val="FF0000"/>
                </a:solidFill>
              </a:rPr>
              <a:t>low_stock_threshold</a:t>
            </a:r>
            <a:r>
              <a:rPr lang="az-Latn-AZ" sz="1400" b="1">
                <a:solidFill>
                  <a:srgbClr val="FF0000"/>
                </a:solidFill>
              </a:rPr>
              <a:t> </a:t>
            </a:r>
            <a:r>
              <a:rPr lang="az-Latn-AZ" sz="1400"/>
              <a:t>– Bu sütun minimum stok xəbərdarlığı üçün istifadə olunur. Əgər mövcud stok bu dəyərin altına düşsə, admin və ya sistem xəbərdarlıq alır. Default dəyər 5-dir, amma məhsul tipinə görə dəyişdirilə bilər. Bu, stok idarəçiliyini optimallaşdırır və tükənmə riskini azaldır.</a:t>
            </a:r>
          </a:p>
          <a:p>
            <a:endParaRPr lang="az-Latn-AZ" sz="1400"/>
          </a:p>
        </p:txBody>
      </p:sp>
    </p:spTree>
    <p:extLst>
      <p:ext uri="{BB962C8B-B14F-4D97-AF65-F5344CB8AC3E}">
        <p14:creationId xmlns:p14="http://schemas.microsoft.com/office/powerpoint/2010/main" val="1021137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1"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2" y="0"/>
            <a:ext cx="5242111" cy="3539430"/>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is_available</a:t>
            </a:r>
            <a:r>
              <a:rPr lang="az-Latn-AZ" sz="1400" b="1">
                <a:solidFill>
                  <a:srgbClr val="FF0000"/>
                </a:solidFill>
              </a:rPr>
              <a:t> </a:t>
            </a:r>
            <a:r>
              <a:rPr lang="az-Latn-AZ" sz="1400"/>
              <a:t>– Bu sütun variasiyanın satış üçün aktiv olub-olmadığını göstərir.</a:t>
            </a:r>
            <a:br>
              <a:rPr lang="az-Latn-AZ" sz="1400"/>
            </a:br>
            <a:endParaRPr lang="az-Latn-AZ" sz="1400"/>
          </a:p>
          <a:p>
            <a:pPr marL="285750" indent="-285750">
              <a:buFont typeface="Wingdings" panose="05000000000000000000" pitchFamily="2" charset="2"/>
              <a:buChar char="q"/>
            </a:pPr>
            <a:r>
              <a:rPr lang="en-US" sz="1400" b="1">
                <a:solidFill>
                  <a:srgbClr val="FF0000"/>
                </a:solidFill>
              </a:rPr>
              <a:t>weight</a:t>
            </a:r>
            <a:r>
              <a:rPr lang="az-Latn-AZ" sz="1400"/>
              <a:t> – </a:t>
            </a:r>
            <a:r>
              <a:rPr lang="en-US" sz="1400"/>
              <a:t>Bu sütun məhsul variasiyasının çəkisini saxlayır. Çəki hesablamaları əsasən göndərmə/xidmət xərcləri üçün istifadə olunur. Nullable olması səbəbi bəzi məhsullar üçün çəkinin tələb olunmamasıdır.</a:t>
            </a:r>
            <a:br>
              <a:rPr lang="az-Latn-AZ" sz="1400"/>
            </a:br>
            <a:endParaRPr lang="az-Latn-AZ" sz="1400"/>
          </a:p>
          <a:p>
            <a:pPr marL="285750" indent="-285750">
              <a:buFont typeface="Wingdings" panose="05000000000000000000" pitchFamily="2" charset="2"/>
              <a:buChar char="q"/>
            </a:pPr>
            <a:r>
              <a:rPr lang="en-US" sz="1400" b="1">
                <a:solidFill>
                  <a:srgbClr val="FF0000"/>
                </a:solidFill>
              </a:rPr>
              <a:t>dimensions</a:t>
            </a:r>
            <a:r>
              <a:rPr lang="az-Latn-AZ" sz="1400"/>
              <a:t> – </a:t>
            </a:r>
            <a:r>
              <a:rPr lang="en-US" sz="1400"/>
              <a:t>Bu sütun məhsul variasiyasının ölçülərini JSON formatında saxlayır: uzunluq, en, hündürlük. JSON olması müxtəlif ölçü formatlarını dinamik saxlamağa imkan verir. Hər bir variasiya üçün fərqli ölçülər daxil edilə bilər. Bu məlumat göndərmə hesablama və logistika üçün vacibdir. Ölçülərin saxlanması həm də istifadəçi interfeysində məhsul detalları üçün istifadə olunur.</a:t>
            </a:r>
            <a:endParaRPr lang="az-Latn-AZ" sz="1400"/>
          </a:p>
          <a:p>
            <a:endParaRPr lang="az-Latn-AZ" sz="1400"/>
          </a:p>
        </p:txBody>
      </p:sp>
    </p:spTree>
    <p:extLst>
      <p:ext uri="{BB962C8B-B14F-4D97-AF65-F5344CB8AC3E}">
        <p14:creationId xmlns:p14="http://schemas.microsoft.com/office/powerpoint/2010/main" val="42564667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240491" cy="6124754"/>
          </a:xfrm>
          <a:prstGeom prst="rect">
            <a:avLst/>
          </a:prstGeom>
          <a:noFill/>
        </p:spPr>
        <p:txBody>
          <a:bodyPr wrap="square">
            <a:spAutoFit/>
          </a:bodyPr>
          <a:lstStyle/>
          <a:p>
            <a:r>
              <a:rPr lang="az-Latn-AZ" sz="1400" b="1">
                <a:solidFill>
                  <a:srgbClr val="FF0000"/>
                </a:solidFill>
              </a:rPr>
              <a:t>product_variations </a:t>
            </a:r>
            <a:r>
              <a:rPr lang="az-Latn-AZ" sz="1400"/>
              <a:t>cədvəli tam olaraq belə bir məntiqi daşıyır:</a:t>
            </a:r>
          </a:p>
          <a:p>
            <a:endParaRPr lang="az-Latn-AZ" sz="1400"/>
          </a:p>
          <a:p>
            <a:pPr marL="342900" indent="-342900">
              <a:buFont typeface="+mj-lt"/>
              <a:buAutoNum type="arabicPeriod"/>
            </a:pPr>
            <a:r>
              <a:rPr lang="az-Latn-AZ" sz="1400"/>
              <a:t>Fərqli ölçülər (Size) üçün: variant_combination sütunu hər bir variasiyanın seçilmiş variantlarını JSON formatında saxlayır. Məsələn, { "size_id": 1 }. Bu o deməkdir ki, bir listingin müxtəlif ölçüləri ayrı variasiyalar kimi saxlanıla bilər.</a:t>
            </a:r>
          </a:p>
          <a:p>
            <a:pPr marL="342900" indent="-342900">
              <a:buFont typeface="+mj-lt"/>
              <a:buAutoNum type="arabicPeriod"/>
            </a:pPr>
            <a:endParaRPr lang="az-Latn-AZ" sz="1400"/>
          </a:p>
          <a:p>
            <a:pPr marL="342900" indent="-342900">
              <a:buFont typeface="+mj-lt"/>
              <a:buAutoNum type="arabicPeriod"/>
            </a:pPr>
            <a:r>
              <a:rPr lang="az-Latn-AZ" sz="1400"/>
              <a:t>Fərqli ölçünün fərqli rəngləri üçün: variant_combination həm də rəng və digər variantları saxlamağa imkan verir. Məsələn: { "size_id": 1, "color_id": 3 }. Hər bir unikal kombinasiya product_variations cədvəlində ayrıca sətir kimi görünür.</a:t>
            </a:r>
          </a:p>
          <a:p>
            <a:pPr marL="342900" indent="-342900">
              <a:buFont typeface="+mj-lt"/>
              <a:buAutoNum type="arabicPeriod"/>
            </a:pPr>
            <a:endParaRPr lang="az-Latn-AZ" sz="1400"/>
          </a:p>
          <a:p>
            <a:pPr marL="342900" indent="-342900">
              <a:buFont typeface="+mj-lt"/>
              <a:buAutoNum type="arabicPeriod"/>
            </a:pPr>
            <a:r>
              <a:rPr lang="az-Latn-AZ" sz="1400"/>
              <a:t>Fərqli qiymətlər üçün: price_adjustment sütunu base_price üzərinə əlavə edilir. Beləliklə, hər bir ölçü və rəng kombinasiyası öz qiymətinə malik ola bilər.</a:t>
            </a:r>
          </a:p>
          <a:p>
            <a:pPr marL="342900" indent="-342900">
              <a:buFont typeface="+mj-lt"/>
              <a:buAutoNum type="arabicPeriod"/>
            </a:pPr>
            <a:endParaRPr lang="az-Latn-AZ" sz="1400"/>
          </a:p>
          <a:p>
            <a:pPr marL="342900" indent="-342900">
              <a:buFont typeface="+mj-lt"/>
              <a:buAutoNum type="arabicPeriod"/>
            </a:pPr>
            <a:r>
              <a:rPr lang="az-Latn-AZ" sz="1400"/>
              <a:t>Fərqli stok və mövcudluq üçün: stock_quantity və is_available sütunları hər variasiyanın ayrıca mövcudluğunu idarə edir.</a:t>
            </a:r>
          </a:p>
          <a:p>
            <a:pPr marL="342900" indent="-342900">
              <a:buFont typeface="+mj-lt"/>
              <a:buAutoNum type="arabicPeriod"/>
            </a:pPr>
            <a:endParaRPr lang="az-Latn-AZ" sz="1400"/>
          </a:p>
          <a:p>
            <a:endParaRPr lang="az-Latn-AZ" sz="1400"/>
          </a:p>
          <a:p>
            <a:r>
              <a:rPr lang="az-Latn-AZ" sz="1400"/>
              <a:t>Beləliklə, hər bir məhsul üçün:</a:t>
            </a:r>
          </a:p>
          <a:p>
            <a:pPr marL="800100" lvl="1" indent="-342900">
              <a:buFont typeface="Wingdings" panose="05000000000000000000" pitchFamily="2" charset="2"/>
              <a:buChar char="q"/>
            </a:pPr>
            <a:r>
              <a:rPr lang="az-Latn-AZ" sz="1400"/>
              <a:t>Ölçü → variant</a:t>
            </a:r>
          </a:p>
          <a:p>
            <a:pPr marL="800100" lvl="1" indent="-342900">
              <a:buFont typeface="Wingdings" panose="05000000000000000000" pitchFamily="2" charset="2"/>
              <a:buChar char="q"/>
            </a:pPr>
            <a:r>
              <a:rPr lang="az-Latn-AZ" sz="1400"/>
              <a:t>Ölçünün rəngi → sub-variant</a:t>
            </a:r>
          </a:p>
          <a:p>
            <a:pPr marL="800100" lvl="1" indent="-342900">
              <a:buFont typeface="Wingdings" panose="05000000000000000000" pitchFamily="2" charset="2"/>
              <a:buChar char="q"/>
            </a:pPr>
            <a:r>
              <a:rPr lang="az-Latn-AZ" sz="1400"/>
              <a:t>Hər bir unikal kombinasiya → ayrıca qiymət və stok</a:t>
            </a:r>
          </a:p>
          <a:p>
            <a:endParaRPr lang="az-Latn-AZ" sz="1400"/>
          </a:p>
          <a:p>
            <a:r>
              <a:rPr lang="az-Latn-AZ" sz="1400"/>
              <a:t>Bu cədvəl tam olaraq hər məhsulun fərqli ölçüləri və rəngləri üzrə fərqli qiymətlər saxlamaq və idarə etmək üçün nəzərdə tutulub.</a:t>
            </a:r>
            <a:endParaRPr lang="ru-RU" sz="1400"/>
          </a:p>
        </p:txBody>
      </p:sp>
      <p:pic>
        <p:nvPicPr>
          <p:cNvPr id="2" name="Picture 1">
            <a:extLst>
              <a:ext uri="{FF2B5EF4-FFF2-40B4-BE49-F238E27FC236}">
                <a16:creationId xmlns:a16="http://schemas.microsoft.com/office/drawing/2014/main" id="{0605DE4F-CFC4-F74F-D2BB-BDFB27B1771E}"/>
              </a:ext>
            </a:extLst>
          </p:cNvPr>
          <p:cNvPicPr>
            <a:picLocks noChangeAspect="1"/>
          </p:cNvPicPr>
          <p:nvPr/>
        </p:nvPicPr>
        <p:blipFill>
          <a:blip r:embed="rId2"/>
          <a:stretch>
            <a:fillRect/>
          </a:stretch>
        </p:blipFill>
        <p:spPr>
          <a:xfrm>
            <a:off x="5242113" y="822960"/>
            <a:ext cx="6949887" cy="6035040"/>
          </a:xfrm>
          <a:prstGeom prst="rect">
            <a:avLst/>
          </a:prstGeom>
        </p:spPr>
      </p:pic>
    </p:spTree>
    <p:extLst>
      <p:ext uri="{BB962C8B-B14F-4D97-AF65-F5344CB8AC3E}">
        <p14:creationId xmlns:p14="http://schemas.microsoft.com/office/powerpoint/2010/main" val="653039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5755AD5-7EF5-A20B-FB9E-F43A534A4A15}"/>
              </a:ext>
            </a:extLst>
          </p:cNvPr>
          <p:cNvPicPr>
            <a:picLocks noChangeAspect="1"/>
          </p:cNvPicPr>
          <p:nvPr/>
        </p:nvPicPr>
        <p:blipFill>
          <a:blip r:embed="rId2"/>
          <a:stretch>
            <a:fillRect/>
          </a:stretch>
        </p:blipFill>
        <p:spPr>
          <a:xfrm>
            <a:off x="0" y="1167197"/>
            <a:ext cx="12192000" cy="4523606"/>
          </a:xfrm>
          <a:prstGeom prst="rect">
            <a:avLst/>
          </a:prstGeom>
        </p:spPr>
      </p:pic>
    </p:spTree>
    <p:extLst>
      <p:ext uri="{BB962C8B-B14F-4D97-AF65-F5344CB8AC3E}">
        <p14:creationId xmlns:p14="http://schemas.microsoft.com/office/powerpoint/2010/main" val="35321748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903534"/>
          </a:xfrm>
          <a:prstGeom prst="rect">
            <a:avLst/>
          </a:prstGeom>
          <a:noFill/>
        </p:spPr>
        <p:txBody>
          <a:bodyPr wrap="square">
            <a:spAutoFit/>
          </a:bodyPr>
          <a:lstStyle/>
          <a:p>
            <a:pPr>
              <a:lnSpc>
                <a:spcPct val="150000"/>
              </a:lnSpc>
            </a:pPr>
            <a:r>
              <a:rPr lang="az-Latn-AZ" sz="1600" b="1"/>
              <a:t>latitude</a:t>
            </a:r>
            <a:r>
              <a:rPr lang="az-Latn-AZ" sz="1600"/>
              <a:t> və </a:t>
            </a:r>
            <a:r>
              <a:rPr lang="az-Latn-AZ" sz="1600" b="1"/>
              <a:t>longitude</a:t>
            </a:r>
            <a:r>
              <a:rPr lang="az-Latn-AZ" sz="1600"/>
              <a:t> sütunları istifadəçinin əl ilə daxil edəcəyi məlumat üçün nəzərdə tutulmayıb, adətən sistem və ya interfeys vasitəsilə avtomatik təyin olunur. İstifadəçi bir şəhər və ya ünvan seçir (məsələn, dropdown və ya map picker vasitəsilə). Sistem seçilən yerin koordinatlarını (latitude və longitude) Google Maps, OpenStreetMap və ya digər geo-coding xidmətindən alır. Bu məlumat bazada saxlanılır ki, gələcəkdə məsafə hesablamaları, map vizuallaşdırması və ya yerləşmə əsaslı filtr üçün istifadə olunsun. İstifadəçi yalnız ünvanı seçir, koordinatlar isə arxa planda avtomatik doldurulur və redaktə edilə bilər, amma əksər hallarda lazım olmur.</a:t>
            </a:r>
            <a:endParaRPr lang="ru-RU" sz="1600"/>
          </a:p>
        </p:txBody>
      </p:sp>
      <p:pic>
        <p:nvPicPr>
          <p:cNvPr id="3" name="Picture 2">
            <a:extLst>
              <a:ext uri="{FF2B5EF4-FFF2-40B4-BE49-F238E27FC236}">
                <a16:creationId xmlns:a16="http://schemas.microsoft.com/office/drawing/2014/main" id="{7B77DFD8-F60E-E236-5BB6-AE8F92257F76}"/>
              </a:ext>
            </a:extLst>
          </p:cNvPr>
          <p:cNvPicPr>
            <a:picLocks noChangeAspect="1"/>
          </p:cNvPicPr>
          <p:nvPr/>
        </p:nvPicPr>
        <p:blipFill>
          <a:blip r:embed="rId2"/>
          <a:stretch>
            <a:fillRect/>
          </a:stretch>
        </p:blipFill>
        <p:spPr>
          <a:xfrm>
            <a:off x="6238240" y="1917646"/>
            <a:ext cx="5953760" cy="4940354"/>
          </a:xfrm>
          <a:prstGeom prst="rect">
            <a:avLst/>
          </a:prstGeom>
        </p:spPr>
      </p:pic>
      <p:sp>
        <p:nvSpPr>
          <p:cNvPr id="6" name="TextBox 5">
            <a:extLst>
              <a:ext uri="{FF2B5EF4-FFF2-40B4-BE49-F238E27FC236}">
                <a16:creationId xmlns:a16="http://schemas.microsoft.com/office/drawing/2014/main" id="{2CB94676-A9E7-8716-A0CA-DF11805DA1F5}"/>
              </a:ext>
            </a:extLst>
          </p:cNvPr>
          <p:cNvSpPr txBox="1"/>
          <p:nvPr/>
        </p:nvSpPr>
        <p:spPr>
          <a:xfrm>
            <a:off x="0" y="2344896"/>
            <a:ext cx="6238240" cy="2308324"/>
          </a:xfrm>
          <a:prstGeom prst="rect">
            <a:avLst/>
          </a:prstGeom>
          <a:noFill/>
        </p:spPr>
        <p:txBody>
          <a:bodyPr wrap="square">
            <a:spAutoFit/>
          </a:bodyPr>
          <a:lstStyle/>
          <a:p>
            <a:pPr marL="285750" indent="-285750">
              <a:buFont typeface="Wingdings" panose="05000000000000000000" pitchFamily="2" charset="2"/>
              <a:buChar char="q"/>
            </a:pPr>
            <a:r>
              <a:rPr lang="ru-RU" b="1">
                <a:solidFill>
                  <a:srgbClr val="FF0000"/>
                </a:solidFill>
              </a:rPr>
              <a:t>parent_id </a:t>
            </a:r>
            <a:r>
              <a:rPr lang="ru-RU"/>
              <a:t>ilə çoxsəviyyəli (nested) yerləşmələri dəstəkləyir (məsələn, ölkə → dövlət → şəhər).</a:t>
            </a:r>
          </a:p>
          <a:p>
            <a:pPr marL="285750" indent="-285750">
              <a:buFont typeface="Wingdings" panose="05000000000000000000" pitchFamily="2" charset="2"/>
              <a:buChar char="q"/>
            </a:pPr>
            <a:endParaRPr lang="ru-RU"/>
          </a:p>
          <a:p>
            <a:pPr marL="285750" indent="-285750">
              <a:buFont typeface="Wingdings" panose="05000000000000000000" pitchFamily="2" charset="2"/>
              <a:buChar char="q"/>
            </a:pPr>
            <a:r>
              <a:rPr lang="ru-RU" b="1">
                <a:solidFill>
                  <a:srgbClr val="FF0000"/>
                </a:solidFill>
              </a:rPr>
              <a:t>type</a:t>
            </a:r>
            <a:r>
              <a:rPr lang="ru-RU"/>
              <a:t> sütunu hansı səviyyədə olduğunu (country/state/city) göstərir.</a:t>
            </a:r>
            <a:endParaRPr lang="az-Latn-AZ"/>
          </a:p>
          <a:p>
            <a:endParaRPr lang="az-Latn-AZ"/>
          </a:p>
          <a:p>
            <a:endParaRPr lang="az-Latn-AZ"/>
          </a:p>
          <a:p>
            <a:endParaRPr lang="ru-RU"/>
          </a:p>
        </p:txBody>
      </p:sp>
    </p:spTree>
    <p:extLst>
      <p:ext uri="{BB962C8B-B14F-4D97-AF65-F5344CB8AC3E}">
        <p14:creationId xmlns:p14="http://schemas.microsoft.com/office/powerpoint/2010/main" val="24318441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52952" cy="3431709"/>
          </a:xfrm>
          <a:prstGeom prst="rect">
            <a:avLst/>
          </a:prstGeom>
          <a:noFill/>
        </p:spPr>
        <p:txBody>
          <a:bodyPr wrap="square">
            <a:spAutoFit/>
          </a:bodyPr>
          <a:lstStyle/>
          <a:p>
            <a:r>
              <a:rPr lang="az-Latn-AZ" sz="1400" b="1">
                <a:solidFill>
                  <a:srgbClr val="FF0000"/>
                </a:solidFill>
              </a:rPr>
              <a:t>addresses</a:t>
            </a:r>
            <a:r>
              <a:rPr lang="az-Latn-AZ" sz="1400"/>
              <a:t> cədvəli istifadəçilərin ünvan məlumatlarını saxlamaq üçündür. Bu ünvanlar sifariş göndərmək (shipping) və ya faktura göndərmək (billing) üçün istifadə olunur.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type</a:t>
            </a:r>
            <a:r>
              <a:rPr lang="az-Latn-AZ" sz="1400"/>
              <a:t> sütunu isə hər ünvanın növünü göstərir:</a:t>
            </a:r>
          </a:p>
          <a:p>
            <a:pPr marL="742950" lvl="1" indent="-285750">
              <a:lnSpc>
                <a:spcPct val="150000"/>
              </a:lnSpc>
              <a:buFont typeface="Wingdings" panose="05000000000000000000" pitchFamily="2" charset="2"/>
              <a:buChar char="q"/>
            </a:pPr>
            <a:r>
              <a:rPr lang="az-Latn-AZ" sz="1400"/>
              <a:t>shipping → məhsulların çatdırılacağı ünvan</a:t>
            </a:r>
          </a:p>
          <a:p>
            <a:pPr marL="742950" lvl="1" indent="-285750">
              <a:lnSpc>
                <a:spcPct val="150000"/>
              </a:lnSpc>
              <a:buFont typeface="Wingdings" panose="05000000000000000000" pitchFamily="2" charset="2"/>
              <a:buChar char="q"/>
            </a:pPr>
            <a:r>
              <a:rPr lang="az-Latn-AZ" sz="1400"/>
              <a:t>billing → faktura və ödəniş məlumatlarının ünvanı</a:t>
            </a:r>
          </a:p>
          <a:p>
            <a:pPr marL="742950" lvl="1" indent="-285750">
              <a:lnSpc>
                <a:spcPct val="150000"/>
              </a:lnSpc>
              <a:buFont typeface="Wingdings" panose="05000000000000000000" pitchFamily="2" charset="2"/>
              <a:buChar char="q"/>
            </a:pPr>
            <a:r>
              <a:rPr lang="az-Latn-AZ" sz="1400"/>
              <a:t>both → həm çatdırılma, həm faktura ünvanı eyni olan hallarda</a:t>
            </a:r>
          </a:p>
          <a:p>
            <a:endParaRPr lang="az-Latn-AZ" sz="1400"/>
          </a:p>
          <a:p>
            <a:endParaRPr lang="az-Latn-AZ" sz="1400"/>
          </a:p>
          <a:p>
            <a:r>
              <a:rPr lang="az-Latn-AZ" sz="1400"/>
              <a:t>Yəni bir istifadəçinin birdən çox ünvanı ola bilər, amma type ilə hər ünvanın hansı məqsəd üçün olduğunu bilirik. Bu, sistemin checkout zamanı düzgün ünvanı seçməsinə imkan verir.</a:t>
            </a:r>
            <a:endParaRPr lang="ru-RU" sz="1400"/>
          </a:p>
        </p:txBody>
      </p:sp>
      <p:pic>
        <p:nvPicPr>
          <p:cNvPr id="3" name="Picture 2">
            <a:extLst>
              <a:ext uri="{FF2B5EF4-FFF2-40B4-BE49-F238E27FC236}">
                <a16:creationId xmlns:a16="http://schemas.microsoft.com/office/drawing/2014/main" id="{CE0957B0-FA87-0D5B-1D8E-801BF4179369}"/>
              </a:ext>
            </a:extLst>
          </p:cNvPr>
          <p:cNvPicPr>
            <a:picLocks noChangeAspect="1"/>
          </p:cNvPicPr>
          <p:nvPr/>
        </p:nvPicPr>
        <p:blipFill>
          <a:blip r:embed="rId2"/>
          <a:stretch>
            <a:fillRect/>
          </a:stretch>
        </p:blipFill>
        <p:spPr>
          <a:xfrm>
            <a:off x="6354574" y="670571"/>
            <a:ext cx="5837426" cy="6187976"/>
          </a:xfrm>
          <a:prstGeom prst="rect">
            <a:avLst/>
          </a:prstGeom>
        </p:spPr>
      </p:pic>
    </p:spTree>
    <p:extLst>
      <p:ext uri="{BB962C8B-B14F-4D97-AF65-F5344CB8AC3E}">
        <p14:creationId xmlns:p14="http://schemas.microsoft.com/office/powerpoint/2010/main" val="35929291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77266" cy="2129878"/>
          </a:xfrm>
          <a:prstGeom prst="rect">
            <a:avLst/>
          </a:prstGeom>
          <a:noFill/>
        </p:spPr>
        <p:txBody>
          <a:bodyPr wrap="square">
            <a:spAutoFit/>
          </a:bodyPr>
          <a:lstStyle/>
          <a:p>
            <a:pPr>
              <a:lnSpc>
                <a:spcPct val="150000"/>
              </a:lnSpc>
            </a:pPr>
            <a:r>
              <a:rPr lang="az-Latn-AZ" b="1">
                <a:solidFill>
                  <a:srgbClr val="FF0000"/>
                </a:solidFill>
              </a:rPr>
              <a:t>orders</a:t>
            </a:r>
            <a:r>
              <a:rPr lang="az-Latn-AZ"/>
              <a:t> cədvəli sifarişin ümumi səviyyəsini saxlayır. Yəni bir sifariş haqqında ümumi məlumat: kim alıb (buyer_id), kim satır (seller_id), ümumi məbləğ (total_amount), ödəniş statusu (payment_status), göndərmə ünvanı və s. Burada sifarişin "başlığı" və vəziyyəti qeyd olunur.</a:t>
            </a:r>
            <a:endParaRPr lang="ru-RU"/>
          </a:p>
        </p:txBody>
      </p:sp>
      <p:pic>
        <p:nvPicPr>
          <p:cNvPr id="3" name="Picture 2">
            <a:extLst>
              <a:ext uri="{FF2B5EF4-FFF2-40B4-BE49-F238E27FC236}">
                <a16:creationId xmlns:a16="http://schemas.microsoft.com/office/drawing/2014/main" id="{224D1079-F2F3-947C-8061-EE5BF44E28F0}"/>
              </a:ext>
            </a:extLst>
          </p:cNvPr>
          <p:cNvPicPr>
            <a:picLocks noChangeAspect="1"/>
          </p:cNvPicPr>
          <p:nvPr/>
        </p:nvPicPr>
        <p:blipFill>
          <a:blip r:embed="rId2"/>
          <a:stretch>
            <a:fillRect/>
          </a:stretch>
        </p:blipFill>
        <p:spPr>
          <a:xfrm>
            <a:off x="6378888" y="0"/>
            <a:ext cx="5813112" cy="6858000"/>
          </a:xfrm>
          <a:prstGeom prst="rect">
            <a:avLst/>
          </a:prstGeom>
        </p:spPr>
      </p:pic>
    </p:spTree>
    <p:extLst>
      <p:ext uri="{BB962C8B-B14F-4D97-AF65-F5344CB8AC3E}">
        <p14:creationId xmlns:p14="http://schemas.microsoft.com/office/powerpoint/2010/main" val="29194814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17898" cy="1714380"/>
          </a:xfrm>
          <a:prstGeom prst="rect">
            <a:avLst/>
          </a:prstGeom>
          <a:noFill/>
        </p:spPr>
        <p:txBody>
          <a:bodyPr wrap="square">
            <a:spAutoFit/>
          </a:bodyPr>
          <a:lstStyle/>
          <a:p>
            <a:pPr>
              <a:lnSpc>
                <a:spcPct val="150000"/>
              </a:lnSpc>
            </a:pPr>
            <a:r>
              <a:rPr lang="az-Latn-AZ"/>
              <a:t>order_items cədvəli isə sifarişin detallarını saxlayır. Yəni həmin sifarişdə hansı məhsullar var, hər bir məhsulun variantı, miqdarı, vahid qiyməti və subtotal (miqdar × qiymət) burada saxlanılır.</a:t>
            </a:r>
            <a:endParaRPr lang="ru-RU"/>
          </a:p>
        </p:txBody>
      </p:sp>
      <p:pic>
        <p:nvPicPr>
          <p:cNvPr id="3" name="Picture 2">
            <a:extLst>
              <a:ext uri="{FF2B5EF4-FFF2-40B4-BE49-F238E27FC236}">
                <a16:creationId xmlns:a16="http://schemas.microsoft.com/office/drawing/2014/main" id="{6C312E12-B4FF-7CE4-A49A-43596DDFD0CE}"/>
              </a:ext>
            </a:extLst>
          </p:cNvPr>
          <p:cNvPicPr>
            <a:picLocks noChangeAspect="1"/>
          </p:cNvPicPr>
          <p:nvPr/>
        </p:nvPicPr>
        <p:blipFill>
          <a:blip r:embed="rId2"/>
          <a:stretch>
            <a:fillRect/>
          </a:stretch>
        </p:blipFill>
        <p:spPr>
          <a:xfrm>
            <a:off x="4996475" y="1249194"/>
            <a:ext cx="7193903" cy="5608806"/>
          </a:xfrm>
          <a:prstGeom prst="rect">
            <a:avLst/>
          </a:prstGeom>
        </p:spPr>
      </p:pic>
    </p:spTree>
    <p:extLst>
      <p:ext uri="{BB962C8B-B14F-4D97-AF65-F5344CB8AC3E}">
        <p14:creationId xmlns:p14="http://schemas.microsoft.com/office/powerpoint/2010/main" val="4206157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849106" cy="6370975"/>
          </a:xfrm>
          <a:prstGeom prst="rect">
            <a:avLst/>
          </a:prstGeom>
          <a:noFill/>
        </p:spPr>
        <p:txBody>
          <a:bodyPr wrap="square">
            <a:spAutoFit/>
          </a:bodyPr>
          <a:lstStyle/>
          <a:p>
            <a:r>
              <a:rPr lang="az-Latn-AZ" sz="1200" b="1">
                <a:solidFill>
                  <a:srgbClr val="FF0000"/>
                </a:solidFill>
              </a:rPr>
              <a:t>Payments</a:t>
            </a:r>
            <a:r>
              <a:rPr lang="az-Latn-AZ" sz="1200"/>
              <a:t> cədvəlinin məqsədi: bu cədvəl sistemdə edilən bütün ödənişləri (sifariş, abonelik və s.) mərkəzləşdirilmiş şəkildə izləmək və idarə etmək üçündür.</a:t>
            </a:r>
          </a:p>
          <a:p>
            <a:endParaRPr lang="az-Latn-AZ" sz="1200"/>
          </a:p>
          <a:p>
            <a:pPr marL="171450" indent="-171450">
              <a:buFont typeface="Wingdings" panose="05000000000000000000" pitchFamily="2" charset="2"/>
              <a:buChar char="q"/>
            </a:pPr>
            <a:r>
              <a:rPr lang="en-US" sz="1200" b="1">
                <a:solidFill>
                  <a:srgbClr val="FF0000"/>
                </a:solidFill>
              </a:rPr>
              <a:t>payment_reference </a:t>
            </a:r>
            <a:r>
              <a:rPr lang="en-US" sz="1200"/>
              <a:t>– Hər ödənişi sistem daxilində unikal tanımaq üçün istifadə olunan daxili referans kodudur.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payable_type </a:t>
            </a:r>
            <a:r>
              <a:rPr lang="en-US" sz="1200"/>
              <a:t>– Bu ödənişin hansı modelə aid olduğunu göstərir (məsələn: Order və ya UserSubscription).</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payable_id </a:t>
            </a:r>
            <a:r>
              <a:rPr lang="en-US" sz="1200"/>
              <a:t>– Ödənişin aid olduğu konkret sifarişin və ya aboneliğin ID-sini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user_id </a:t>
            </a:r>
            <a:r>
              <a:rPr lang="en-US" sz="1200"/>
              <a:t>– Ödənişi edən istifadəçinin identifikatorunu göstərir.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amount</a:t>
            </a:r>
            <a:r>
              <a:rPr lang="en-US" sz="1200"/>
              <a:t> – İstifadəçinin ödədiyi ümumi məbləği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currency</a:t>
            </a:r>
            <a:r>
              <a:rPr lang="en-US" sz="1200"/>
              <a:t> – Ödənişin hansı valyuta ilə edildiyini göstərir (USD, EUR və s.).</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payment_method </a:t>
            </a:r>
            <a:r>
              <a:rPr lang="en-US" sz="1200"/>
              <a:t>– Ödənişin hansı üsulla edildiyini bildirir (məsələn: Stripe, PayPal).</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gateway_transaction_id </a:t>
            </a:r>
            <a:r>
              <a:rPr lang="en-US" sz="1200"/>
              <a:t>– Ödəniş provayderi (gateway) tərəfindən yaradılan unikal əməliyyat ID-sidir.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status</a:t>
            </a:r>
            <a:r>
              <a:rPr lang="en-US" sz="1200"/>
              <a:t> – Ödənişin cari vəziyyətini göstərir (pending, completed, failed və s.).</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gateway_response </a:t>
            </a:r>
            <a:r>
              <a:rPr lang="en-US" sz="1200"/>
              <a:t>– Ödəniş provayderindən gələn texniki cavabı JSON formatında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failure_reason </a:t>
            </a:r>
            <a:r>
              <a:rPr lang="en-US" sz="1200"/>
              <a:t>– Ödəniş uğursuz olduqda səbəbi açıqlayan mətn məlumatıdır.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refunded_amount </a:t>
            </a:r>
            <a:r>
              <a:rPr lang="en-US" sz="1200"/>
              <a:t>– Geri qaytarılmış (refund) məbləği göstərir.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refunded_at</a:t>
            </a:r>
            <a:r>
              <a:rPr lang="en-US" sz="1200"/>
              <a:t> – Refund əməliyyatının baş verdiyi tarixi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processed_at </a:t>
            </a:r>
            <a:r>
              <a:rPr lang="en-US" sz="1200"/>
              <a:t>– Ödənişin sistem tərəfindən tam emal edildiyi vaxtı göstərir.</a:t>
            </a:r>
            <a:endParaRPr lang="az-Latn-AZ" sz="1200"/>
          </a:p>
          <a:p>
            <a:endParaRPr lang="ru-RU" sz="1200"/>
          </a:p>
        </p:txBody>
      </p:sp>
      <p:pic>
        <p:nvPicPr>
          <p:cNvPr id="6" name="Picture 5">
            <a:extLst>
              <a:ext uri="{FF2B5EF4-FFF2-40B4-BE49-F238E27FC236}">
                <a16:creationId xmlns:a16="http://schemas.microsoft.com/office/drawing/2014/main" id="{64130EA1-7FB8-9638-C15C-9C40C84DB5BA}"/>
              </a:ext>
            </a:extLst>
          </p:cNvPr>
          <p:cNvPicPr>
            <a:picLocks noChangeAspect="1"/>
          </p:cNvPicPr>
          <p:nvPr/>
        </p:nvPicPr>
        <p:blipFill>
          <a:blip r:embed="rId2"/>
          <a:stretch>
            <a:fillRect/>
          </a:stretch>
        </p:blipFill>
        <p:spPr>
          <a:xfrm>
            <a:off x="6850728" y="0"/>
            <a:ext cx="5339650" cy="6858000"/>
          </a:xfrm>
          <a:prstGeom prst="rect">
            <a:avLst/>
          </a:prstGeom>
        </p:spPr>
      </p:pic>
    </p:spTree>
    <p:extLst>
      <p:ext uri="{BB962C8B-B14F-4D97-AF65-F5344CB8AC3E}">
        <p14:creationId xmlns:p14="http://schemas.microsoft.com/office/powerpoint/2010/main" val="42942207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91987" cy="6186309"/>
          </a:xfrm>
          <a:prstGeom prst="rect">
            <a:avLst/>
          </a:prstGeom>
          <a:noFill/>
        </p:spPr>
        <p:txBody>
          <a:bodyPr wrap="square">
            <a:spAutoFit/>
          </a:bodyPr>
          <a:lstStyle/>
          <a:p>
            <a:r>
              <a:rPr lang="az-Latn-AZ" sz="1200"/>
              <a:t>Bu cədvəlin məqsədi: sistemdə endirim kuponlarının qaydalarını, məhdudiyyətlərini və istifadə vəziyyətini idarə etməkdir.</a:t>
            </a:r>
          </a:p>
          <a:p>
            <a:endParaRPr lang="az-Latn-AZ" sz="1200"/>
          </a:p>
          <a:p>
            <a:pPr marL="171450" indent="-171450">
              <a:buFont typeface="Wingdings" panose="05000000000000000000" pitchFamily="2" charset="2"/>
              <a:buChar char="q"/>
            </a:pPr>
            <a:r>
              <a:rPr lang="az-Latn-AZ" sz="1200" b="1">
                <a:solidFill>
                  <a:srgbClr val="FF0000"/>
                </a:solidFill>
              </a:rPr>
              <a:t>code</a:t>
            </a:r>
            <a:r>
              <a:rPr lang="az-Latn-AZ" sz="1200"/>
              <a:t> – istifadəçinin endirim əldə etmək üçün daxil etdiyi unikal kupon kodudur.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type</a:t>
            </a:r>
            <a:r>
              <a:rPr lang="az-Latn-AZ" sz="1200"/>
              <a:t> – endirimin faizlə (percentage) yoxsa sabit məbləğlə (fixed) tətbiq olunacağını müəyyən edir.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value</a:t>
            </a:r>
            <a:r>
              <a:rPr lang="az-Latn-AZ" sz="1200"/>
              <a:t> – kuponun verdiyi endirim dəyərini göstərir (faiz və ya məbləğ kimi).</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min_purchase_amount </a:t>
            </a:r>
            <a:r>
              <a:rPr lang="az-Latn-AZ" sz="1200"/>
              <a:t>– kuponun aktivləşməsi üçün tələb olunan minimum alış məbləğidir.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max_discount_amount </a:t>
            </a:r>
            <a:r>
              <a:rPr lang="az-Latn-AZ" sz="1200"/>
              <a:t>– kuponla verilə biləcək maksimum endirim limitini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usage_limit </a:t>
            </a:r>
            <a:r>
              <a:rPr lang="az-Latn-AZ" sz="1200"/>
              <a:t>– kuponun sistem üzrə neçə dəfə istifadə oluna biləcəyini müəyyən edir.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usage_count </a:t>
            </a:r>
            <a:r>
              <a:rPr lang="az-Latn-AZ" sz="1200"/>
              <a:t>– kuponun indiyə qədər neçə dəfə istifadə edildiyini saxlayır.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per_user_limit </a:t>
            </a:r>
            <a:r>
              <a:rPr lang="az-Latn-AZ" sz="1200"/>
              <a:t>– bir istifadəçinin həmin kupondan maksimum neçə dəfə yararlana biləcəyini bildirir.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applicable_to </a:t>
            </a:r>
            <a:r>
              <a:rPr lang="az-Latn-AZ" sz="1200"/>
              <a:t>– kuponun bütün sistemə, kateqoriyalara, elanlara və ya istifadəçilərə aid olub-olmadığını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starts_at</a:t>
            </a:r>
            <a:r>
              <a:rPr lang="az-Latn-AZ" sz="1200"/>
              <a:t> – kuponun istifadəyə başladığı tarix və vaxtdır.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expires_at </a:t>
            </a:r>
            <a:r>
              <a:rPr lang="az-Latn-AZ" sz="1200"/>
              <a:t>– kuponun etibarlılıq müddətinin bitdiyi tarix və vaxtdır.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is_active </a:t>
            </a:r>
            <a:r>
              <a:rPr lang="az-Latn-AZ" sz="1200"/>
              <a:t>– kuponun hazırda aktiv və ya deaktiv olduğunu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description</a:t>
            </a:r>
            <a:r>
              <a:rPr lang="az-Latn-AZ" sz="1200"/>
              <a:t> – kupon haqqında əlavə açıqlama və ya qaydaları saxlayır.</a:t>
            </a:r>
          </a:p>
          <a:p>
            <a:endParaRPr lang="ru-RU" sz="1200"/>
          </a:p>
        </p:txBody>
      </p:sp>
      <p:pic>
        <p:nvPicPr>
          <p:cNvPr id="3" name="Picture 2">
            <a:extLst>
              <a:ext uri="{FF2B5EF4-FFF2-40B4-BE49-F238E27FC236}">
                <a16:creationId xmlns:a16="http://schemas.microsoft.com/office/drawing/2014/main" id="{759058DE-87FA-50C0-53EF-D25DEAB4E0BC}"/>
              </a:ext>
            </a:extLst>
          </p:cNvPr>
          <p:cNvPicPr>
            <a:picLocks noChangeAspect="1"/>
          </p:cNvPicPr>
          <p:nvPr/>
        </p:nvPicPr>
        <p:blipFill>
          <a:blip r:embed="rId2"/>
          <a:stretch>
            <a:fillRect/>
          </a:stretch>
        </p:blipFill>
        <p:spPr>
          <a:xfrm>
            <a:off x="6293609" y="0"/>
            <a:ext cx="5898391" cy="6858000"/>
          </a:xfrm>
          <a:prstGeom prst="rect">
            <a:avLst/>
          </a:prstGeom>
        </p:spPr>
      </p:pic>
    </p:spTree>
    <p:extLst>
      <p:ext uri="{BB962C8B-B14F-4D97-AF65-F5344CB8AC3E}">
        <p14:creationId xmlns:p14="http://schemas.microsoft.com/office/powerpoint/2010/main" val="4319111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023570" cy="2308324"/>
          </a:xfrm>
          <a:prstGeom prst="rect">
            <a:avLst/>
          </a:prstGeom>
          <a:noFill/>
        </p:spPr>
        <p:txBody>
          <a:bodyPr wrap="square">
            <a:spAutoFit/>
          </a:bodyPr>
          <a:lstStyle/>
          <a:p>
            <a:r>
              <a:rPr lang="az-Latn-AZ"/>
              <a:t>Bu cədvəl kuponların hansı obyektlərə (kateqoriya, elan və ya istifadəçi) tətbiq edilə biləcəyini məhdudlaşdırmaq üçün istifadə olunur. </a:t>
            </a:r>
            <a:br>
              <a:rPr lang="az-Latn-AZ"/>
            </a:br>
            <a:br>
              <a:rPr lang="az-Latn-AZ"/>
            </a:br>
            <a:r>
              <a:rPr lang="az-Latn-AZ" b="1"/>
              <a:t>restrictable_type </a:t>
            </a:r>
            <a:r>
              <a:rPr lang="az-Latn-AZ"/>
              <a:t>və </a:t>
            </a:r>
            <a:r>
              <a:rPr lang="az-Latn-AZ" b="1"/>
              <a:t>restrictable_id </a:t>
            </a:r>
            <a:r>
              <a:rPr lang="az-Latn-AZ"/>
              <a:t>sayəsində kuponlar polymorphic şəkildə müxtəlif modellərlə əlaqələndirilir.</a:t>
            </a:r>
          </a:p>
          <a:p>
            <a:endParaRPr lang="az-Latn-AZ"/>
          </a:p>
          <a:p>
            <a:endParaRPr lang="ru-RU"/>
          </a:p>
        </p:txBody>
      </p:sp>
      <p:pic>
        <p:nvPicPr>
          <p:cNvPr id="3" name="Picture 2">
            <a:extLst>
              <a:ext uri="{FF2B5EF4-FFF2-40B4-BE49-F238E27FC236}">
                <a16:creationId xmlns:a16="http://schemas.microsoft.com/office/drawing/2014/main" id="{C83421C8-1114-98F0-34C1-21B87CE3B674}"/>
              </a:ext>
            </a:extLst>
          </p:cNvPr>
          <p:cNvPicPr>
            <a:picLocks noChangeAspect="1"/>
          </p:cNvPicPr>
          <p:nvPr/>
        </p:nvPicPr>
        <p:blipFill>
          <a:blip r:embed="rId2"/>
          <a:stretch>
            <a:fillRect/>
          </a:stretch>
        </p:blipFill>
        <p:spPr>
          <a:xfrm>
            <a:off x="7025192" y="606515"/>
            <a:ext cx="5166808" cy="6287045"/>
          </a:xfrm>
          <a:prstGeom prst="rect">
            <a:avLst/>
          </a:prstGeom>
        </p:spPr>
      </p:pic>
    </p:spTree>
    <p:extLst>
      <p:ext uri="{BB962C8B-B14F-4D97-AF65-F5344CB8AC3E}">
        <p14:creationId xmlns:p14="http://schemas.microsoft.com/office/powerpoint/2010/main" val="34440415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313155" cy="2308324"/>
          </a:xfrm>
          <a:prstGeom prst="rect">
            <a:avLst/>
          </a:prstGeom>
          <a:noFill/>
        </p:spPr>
        <p:txBody>
          <a:bodyPr wrap="square">
            <a:spAutoFit/>
          </a:bodyPr>
          <a:lstStyle/>
          <a:p>
            <a:r>
              <a:rPr lang="az-Latn-AZ"/>
              <a:t>Bu cədvəl kuponların hansı istifadəçi tərəfindən və hansı sifarişdə istifadə edildiyini qeyd etmək üçün nəzərdə tutulub.</a:t>
            </a:r>
          </a:p>
          <a:p>
            <a:endParaRPr lang="az-Latn-AZ"/>
          </a:p>
          <a:p>
            <a:r>
              <a:rPr lang="az-Latn-AZ" b="1"/>
              <a:t>discount_amount </a:t>
            </a:r>
            <a:r>
              <a:rPr lang="az-Latn-AZ"/>
              <a:t>sahəsi konkret istifadə zamanı tətbiq olunan real endirim məbləğini saxlayır.</a:t>
            </a:r>
          </a:p>
          <a:p>
            <a:endParaRPr lang="az-Latn-AZ"/>
          </a:p>
          <a:p>
            <a:r>
              <a:rPr lang="az-Latn-AZ"/>
              <a:t>Bu məlumatlar kupon limitlərini, statistikaları və sui-istifadənin qarşısını almaq üçün istifadə olunur.</a:t>
            </a:r>
            <a:endParaRPr lang="ru-RU"/>
          </a:p>
        </p:txBody>
      </p:sp>
      <p:pic>
        <p:nvPicPr>
          <p:cNvPr id="3" name="Picture 2">
            <a:extLst>
              <a:ext uri="{FF2B5EF4-FFF2-40B4-BE49-F238E27FC236}">
                <a16:creationId xmlns:a16="http://schemas.microsoft.com/office/drawing/2014/main" id="{C79259B7-E223-A713-F609-5ADB92A672EF}"/>
              </a:ext>
            </a:extLst>
          </p:cNvPr>
          <p:cNvPicPr>
            <a:picLocks noChangeAspect="1"/>
          </p:cNvPicPr>
          <p:nvPr/>
        </p:nvPicPr>
        <p:blipFill>
          <a:blip r:embed="rId2"/>
          <a:stretch>
            <a:fillRect/>
          </a:stretch>
        </p:blipFill>
        <p:spPr>
          <a:xfrm>
            <a:off x="7314777" y="1"/>
            <a:ext cx="4877223" cy="6858000"/>
          </a:xfrm>
          <a:prstGeom prst="rect">
            <a:avLst/>
          </a:prstGeom>
        </p:spPr>
      </p:pic>
    </p:spTree>
    <p:extLst>
      <p:ext uri="{BB962C8B-B14F-4D97-AF65-F5344CB8AC3E}">
        <p14:creationId xmlns:p14="http://schemas.microsoft.com/office/powerpoint/2010/main" val="41567504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714380"/>
          </a:xfrm>
          <a:prstGeom prst="rect">
            <a:avLst/>
          </a:prstGeom>
          <a:noFill/>
        </p:spPr>
        <p:txBody>
          <a:bodyPr wrap="square">
            <a:spAutoFit/>
          </a:bodyPr>
          <a:lstStyle/>
          <a:p>
            <a:pPr>
              <a:lnSpc>
                <a:spcPct val="150000"/>
              </a:lnSpc>
            </a:pPr>
            <a:r>
              <a:rPr lang="az-Latn-AZ"/>
              <a:t>Bu cədvəl çatdırılma zonalarını və həmin zonalara aid ölkələri idarə etmək üçün istifadə olunur. </a:t>
            </a:r>
            <a:endParaRPr lang="en-US"/>
          </a:p>
          <a:p>
            <a:pPr>
              <a:lnSpc>
                <a:spcPct val="150000"/>
              </a:lnSpc>
            </a:pPr>
            <a:endParaRPr lang="en-US"/>
          </a:p>
          <a:p>
            <a:pPr>
              <a:lnSpc>
                <a:spcPct val="150000"/>
              </a:lnSpc>
            </a:pPr>
            <a:r>
              <a:rPr lang="az-Latn-AZ"/>
              <a:t>countries sahəsi hansı ölkələrə hansı çatdırılma qaydalarının tətbiq olunacağını müəyyən edir. Bu struktur çatdırılma qiymətlərinin və metodlarının regiona görə çevik şəkildə tənzimlənməsinə imkan verir.</a:t>
            </a:r>
            <a:endParaRPr lang="ru-RU"/>
          </a:p>
        </p:txBody>
      </p:sp>
      <p:pic>
        <p:nvPicPr>
          <p:cNvPr id="3" name="Picture 2">
            <a:extLst>
              <a:ext uri="{FF2B5EF4-FFF2-40B4-BE49-F238E27FC236}">
                <a16:creationId xmlns:a16="http://schemas.microsoft.com/office/drawing/2014/main" id="{80BD41DC-9737-32DC-6B75-92BC650F7FB5}"/>
              </a:ext>
            </a:extLst>
          </p:cNvPr>
          <p:cNvPicPr>
            <a:picLocks noChangeAspect="1"/>
          </p:cNvPicPr>
          <p:nvPr/>
        </p:nvPicPr>
        <p:blipFill>
          <a:blip r:embed="rId2"/>
          <a:stretch>
            <a:fillRect/>
          </a:stretch>
        </p:blipFill>
        <p:spPr>
          <a:xfrm>
            <a:off x="7183280" y="1798320"/>
            <a:ext cx="5008719" cy="5059680"/>
          </a:xfrm>
          <a:prstGeom prst="rect">
            <a:avLst/>
          </a:prstGeom>
        </p:spPr>
      </p:pic>
    </p:spTree>
    <p:extLst>
      <p:ext uri="{BB962C8B-B14F-4D97-AF65-F5344CB8AC3E}">
        <p14:creationId xmlns:p14="http://schemas.microsoft.com/office/powerpoint/2010/main" val="3822174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sistemdə mövcud olan çatdırılma üsullarını və daşıyıcı şirkətləri idarə etmək üçün istifadə olunur. carrier sahəsi çatdırılmanı həyata keçirən logistika şirkətini göstərir. Bu struktur sifarişlər üçün uyğun çatdırılma seçimlərinin təqdim olunmasına imkan verir.</a:t>
            </a:r>
            <a:endParaRPr lang="ru-RU"/>
          </a:p>
        </p:txBody>
      </p:sp>
      <p:pic>
        <p:nvPicPr>
          <p:cNvPr id="3" name="Picture 2">
            <a:extLst>
              <a:ext uri="{FF2B5EF4-FFF2-40B4-BE49-F238E27FC236}">
                <a16:creationId xmlns:a16="http://schemas.microsoft.com/office/drawing/2014/main" id="{2D08D1BF-A7AA-178B-1E85-E8D80158CDED}"/>
              </a:ext>
            </a:extLst>
          </p:cNvPr>
          <p:cNvPicPr>
            <a:picLocks noChangeAspect="1"/>
          </p:cNvPicPr>
          <p:nvPr/>
        </p:nvPicPr>
        <p:blipFill>
          <a:blip r:embed="rId2"/>
          <a:stretch>
            <a:fillRect/>
          </a:stretch>
        </p:blipFill>
        <p:spPr>
          <a:xfrm>
            <a:off x="6072610" y="1554020"/>
            <a:ext cx="6119390" cy="5303980"/>
          </a:xfrm>
          <a:prstGeom prst="rect">
            <a:avLst/>
          </a:prstGeom>
        </p:spPr>
      </p:pic>
    </p:spTree>
    <p:extLst>
      <p:ext uri="{BB962C8B-B14F-4D97-AF65-F5344CB8AC3E}">
        <p14:creationId xmlns:p14="http://schemas.microsoft.com/office/powerpoint/2010/main" val="1222840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0F6866A-6AB4-CCD5-4EEE-12150DE82509}"/>
              </a:ext>
            </a:extLst>
          </p:cNvPr>
          <p:cNvPicPr>
            <a:picLocks noChangeAspect="1"/>
          </p:cNvPicPr>
          <p:nvPr/>
        </p:nvPicPr>
        <p:blipFill>
          <a:blip r:embed="rId2"/>
          <a:stretch>
            <a:fillRect/>
          </a:stretch>
        </p:blipFill>
        <p:spPr>
          <a:xfrm>
            <a:off x="2658797" y="1809345"/>
            <a:ext cx="7952384" cy="2879043"/>
          </a:xfrm>
          <a:prstGeom prst="rect">
            <a:avLst/>
          </a:prstGeom>
        </p:spPr>
      </p:pic>
    </p:spTree>
    <p:extLst>
      <p:ext uri="{BB962C8B-B14F-4D97-AF65-F5344CB8AC3E}">
        <p14:creationId xmlns:p14="http://schemas.microsoft.com/office/powerpoint/2010/main" val="2960421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4906248" cy="2545377"/>
          </a:xfrm>
          <a:prstGeom prst="rect">
            <a:avLst/>
          </a:prstGeom>
          <a:noFill/>
        </p:spPr>
        <p:txBody>
          <a:bodyPr wrap="square">
            <a:spAutoFit/>
          </a:bodyPr>
          <a:lstStyle/>
          <a:p>
            <a:pPr>
              <a:lnSpc>
                <a:spcPct val="150000"/>
              </a:lnSpc>
            </a:pPr>
            <a:r>
              <a:rPr lang="az-Latn-AZ"/>
              <a:t>Bu cədvəl müəyyən çatdırılma zonası və üsulu üçün tətbiq olunan qiymət qaydalarını saxlayır. Çəki və sifariş məbləği aralıqları sayəsində fərqli şərtlərə görə müxtəlif çatdırılma qiymətləri təyin olunur. Bu struktur sistemdə avtomatik və dəqiq çatdırılma haqqı hesablanmasına imkan verir.</a:t>
            </a:r>
            <a:endParaRPr lang="ru-RU"/>
          </a:p>
        </p:txBody>
      </p:sp>
      <p:pic>
        <p:nvPicPr>
          <p:cNvPr id="3" name="Picture 2">
            <a:extLst>
              <a:ext uri="{FF2B5EF4-FFF2-40B4-BE49-F238E27FC236}">
                <a16:creationId xmlns:a16="http://schemas.microsoft.com/office/drawing/2014/main" id="{DAB30A40-0FA2-EB49-BBA7-2109005E00F7}"/>
              </a:ext>
            </a:extLst>
          </p:cNvPr>
          <p:cNvPicPr>
            <a:picLocks noChangeAspect="1"/>
          </p:cNvPicPr>
          <p:nvPr/>
        </p:nvPicPr>
        <p:blipFill>
          <a:blip r:embed="rId2"/>
          <a:stretch>
            <a:fillRect/>
          </a:stretch>
        </p:blipFill>
        <p:spPr>
          <a:xfrm>
            <a:off x="4907870" y="0"/>
            <a:ext cx="7282508" cy="6858000"/>
          </a:xfrm>
          <a:prstGeom prst="rect">
            <a:avLst/>
          </a:prstGeom>
        </p:spPr>
      </p:pic>
    </p:spTree>
    <p:extLst>
      <p:ext uri="{BB962C8B-B14F-4D97-AF65-F5344CB8AC3E}">
        <p14:creationId xmlns:p14="http://schemas.microsoft.com/office/powerpoint/2010/main" val="35537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98882"/>
          </a:xfrm>
          <a:prstGeom prst="rect">
            <a:avLst/>
          </a:prstGeom>
          <a:noFill/>
        </p:spPr>
        <p:txBody>
          <a:bodyPr wrap="square">
            <a:spAutoFit/>
          </a:bodyPr>
          <a:lstStyle/>
          <a:p>
            <a:pPr>
              <a:lnSpc>
                <a:spcPct val="150000"/>
              </a:lnSpc>
            </a:pPr>
            <a:r>
              <a:rPr lang="az-Latn-AZ"/>
              <a:t>Bu cədvəl hər bir elan üçün hansı çatdırılma üsullarının mövcud olduğunu idarə edir.</a:t>
            </a:r>
          </a:p>
          <a:p>
            <a:pPr>
              <a:lnSpc>
                <a:spcPct val="150000"/>
              </a:lnSpc>
            </a:pPr>
            <a:r>
              <a:rPr lang="az-Latn-AZ" b="1"/>
              <a:t>additional_cost </a:t>
            </a:r>
            <a:r>
              <a:rPr lang="az-Latn-AZ"/>
              <a:t>sahəsi elana məxsus əlavə çatdırılma haqqının təyin edilməsinə imkan verir.</a:t>
            </a:r>
          </a:p>
          <a:p>
            <a:pPr>
              <a:lnSpc>
                <a:spcPct val="150000"/>
              </a:lnSpc>
            </a:pPr>
            <a:r>
              <a:rPr lang="az-Latn-AZ"/>
              <a:t>Bu struktur satıcılara çatdırılma seçimlərini çevik şəkildə konfiqurasiya etməyə şərait yaradır.</a:t>
            </a:r>
            <a:endParaRPr lang="ru-RU"/>
          </a:p>
        </p:txBody>
      </p:sp>
      <p:pic>
        <p:nvPicPr>
          <p:cNvPr id="3" name="Picture 2">
            <a:extLst>
              <a:ext uri="{FF2B5EF4-FFF2-40B4-BE49-F238E27FC236}">
                <a16:creationId xmlns:a16="http://schemas.microsoft.com/office/drawing/2014/main" id="{3D9B1A4C-FD2D-5F36-7586-3E400A237D0D}"/>
              </a:ext>
            </a:extLst>
          </p:cNvPr>
          <p:cNvPicPr>
            <a:picLocks noChangeAspect="1"/>
          </p:cNvPicPr>
          <p:nvPr/>
        </p:nvPicPr>
        <p:blipFill>
          <a:blip r:embed="rId2"/>
          <a:stretch>
            <a:fillRect/>
          </a:stretch>
        </p:blipFill>
        <p:spPr>
          <a:xfrm>
            <a:off x="5530727" y="1432560"/>
            <a:ext cx="6661272" cy="5425440"/>
          </a:xfrm>
          <a:prstGeom prst="rect">
            <a:avLst/>
          </a:prstGeom>
        </p:spPr>
      </p:pic>
    </p:spTree>
    <p:extLst>
      <p:ext uri="{BB962C8B-B14F-4D97-AF65-F5344CB8AC3E}">
        <p14:creationId xmlns:p14="http://schemas.microsoft.com/office/powerpoint/2010/main" val="9091126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istifadəçilər arasında baş verən mesajlaşma mövzularını (conversation) saxlayır. Conversation konkret bir elana bağlı ola bilər və ya ümumi ünsiyyət üçün istifadə edilə bilər. Arxivləmə funksiyası köhnə və aktiv olmayan yazışmaların ayrılmasına imkan verir.</a:t>
            </a:r>
            <a:endParaRPr lang="ru-RU"/>
          </a:p>
        </p:txBody>
      </p:sp>
      <p:pic>
        <p:nvPicPr>
          <p:cNvPr id="3" name="Picture 2">
            <a:extLst>
              <a:ext uri="{FF2B5EF4-FFF2-40B4-BE49-F238E27FC236}">
                <a16:creationId xmlns:a16="http://schemas.microsoft.com/office/drawing/2014/main" id="{D1828CAF-F044-CC2F-3FEC-1A11D16457B2}"/>
              </a:ext>
            </a:extLst>
          </p:cNvPr>
          <p:cNvPicPr>
            <a:picLocks noChangeAspect="1"/>
          </p:cNvPicPr>
          <p:nvPr/>
        </p:nvPicPr>
        <p:blipFill>
          <a:blip r:embed="rId2"/>
          <a:stretch>
            <a:fillRect/>
          </a:stretch>
        </p:blipFill>
        <p:spPr>
          <a:xfrm>
            <a:off x="5653473" y="1660710"/>
            <a:ext cx="6538527" cy="5197290"/>
          </a:xfrm>
          <a:prstGeom prst="rect">
            <a:avLst/>
          </a:prstGeom>
        </p:spPr>
      </p:pic>
    </p:spTree>
    <p:extLst>
      <p:ext uri="{BB962C8B-B14F-4D97-AF65-F5344CB8AC3E}">
        <p14:creationId xmlns:p14="http://schemas.microsoft.com/office/powerpoint/2010/main" val="26320118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883383"/>
          </a:xfrm>
          <a:prstGeom prst="rect">
            <a:avLst/>
          </a:prstGeom>
          <a:noFill/>
        </p:spPr>
        <p:txBody>
          <a:bodyPr wrap="square">
            <a:spAutoFit/>
          </a:bodyPr>
          <a:lstStyle/>
          <a:p>
            <a:pPr>
              <a:lnSpc>
                <a:spcPct val="150000"/>
              </a:lnSpc>
            </a:pPr>
            <a:r>
              <a:rPr lang="az-Latn-AZ"/>
              <a:t>Bu cədvəl hər bir söhbətdə iştirak edən istifadəçiləri saxlayır və onların söhbət statusunu izləyir. </a:t>
            </a:r>
            <a:r>
              <a:rPr lang="az-Latn-AZ" b="1"/>
              <a:t>last_read_at </a:t>
            </a:r>
            <a:r>
              <a:rPr lang="az-Latn-AZ"/>
              <a:t>istifadəçinin mesajları nə vaxt oxuduğunu, is_muted isə söhbətin səssizləşdirilib-səssizləşdirilmədiyini göstərir.</a:t>
            </a:r>
            <a:endParaRPr lang="ru-RU"/>
          </a:p>
        </p:txBody>
      </p:sp>
      <p:pic>
        <p:nvPicPr>
          <p:cNvPr id="3" name="Picture 2">
            <a:extLst>
              <a:ext uri="{FF2B5EF4-FFF2-40B4-BE49-F238E27FC236}">
                <a16:creationId xmlns:a16="http://schemas.microsoft.com/office/drawing/2014/main" id="{F3A8D8FC-A546-05EB-0341-9191A8178EFE}"/>
              </a:ext>
            </a:extLst>
          </p:cNvPr>
          <p:cNvPicPr>
            <a:picLocks noChangeAspect="1"/>
          </p:cNvPicPr>
          <p:nvPr/>
        </p:nvPicPr>
        <p:blipFill>
          <a:blip r:embed="rId2"/>
          <a:stretch>
            <a:fillRect/>
          </a:stretch>
        </p:blipFill>
        <p:spPr>
          <a:xfrm>
            <a:off x="5252720" y="1044210"/>
            <a:ext cx="6939280" cy="5813790"/>
          </a:xfrm>
          <a:prstGeom prst="rect">
            <a:avLst/>
          </a:prstGeom>
        </p:spPr>
      </p:pic>
    </p:spTree>
    <p:extLst>
      <p:ext uri="{BB962C8B-B14F-4D97-AF65-F5344CB8AC3E}">
        <p14:creationId xmlns:p14="http://schemas.microsoft.com/office/powerpoint/2010/main" val="5504597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614339" cy="2545377"/>
          </a:xfrm>
          <a:prstGeom prst="rect">
            <a:avLst/>
          </a:prstGeom>
          <a:noFill/>
        </p:spPr>
        <p:txBody>
          <a:bodyPr wrap="square">
            <a:spAutoFit/>
          </a:bodyPr>
          <a:lstStyle/>
          <a:p>
            <a:pPr>
              <a:lnSpc>
                <a:spcPct val="150000"/>
              </a:lnSpc>
            </a:pPr>
            <a:r>
              <a:rPr lang="az-Latn-AZ"/>
              <a:t>Bu cədvəl söhbətlərdə göndərilən mesajları və onların əlavə fayllarını saxlayır. </a:t>
            </a:r>
            <a:endParaRPr lang="en-US"/>
          </a:p>
          <a:p>
            <a:pPr>
              <a:lnSpc>
                <a:spcPct val="150000"/>
              </a:lnSpc>
            </a:pPr>
            <a:endParaRPr lang="en-US"/>
          </a:p>
          <a:p>
            <a:pPr>
              <a:lnSpc>
                <a:spcPct val="150000"/>
              </a:lnSpc>
            </a:pPr>
            <a:r>
              <a:rPr lang="az-Latn-AZ" b="1"/>
              <a:t>is_read </a:t>
            </a:r>
            <a:r>
              <a:rPr lang="az-Latn-AZ"/>
              <a:t>və </a:t>
            </a:r>
            <a:r>
              <a:rPr lang="az-Latn-AZ" b="1"/>
              <a:t>read_at </a:t>
            </a:r>
            <a:r>
              <a:rPr lang="az-Latn-AZ"/>
              <a:t>sahələri mesajın oxunub-oxunmadığını və vaxtını izləməyə imkan verir. Soft delete funksiyası mesajların arxivlənməsi və lazım olduqda bərpasını təmin edir.</a:t>
            </a:r>
            <a:endParaRPr lang="ru-RU"/>
          </a:p>
        </p:txBody>
      </p:sp>
      <p:pic>
        <p:nvPicPr>
          <p:cNvPr id="3" name="Picture 2">
            <a:extLst>
              <a:ext uri="{FF2B5EF4-FFF2-40B4-BE49-F238E27FC236}">
                <a16:creationId xmlns:a16="http://schemas.microsoft.com/office/drawing/2014/main" id="{82F19E2C-8D34-DDC2-E7B4-DB731E5183F9}"/>
              </a:ext>
            </a:extLst>
          </p:cNvPr>
          <p:cNvPicPr>
            <a:picLocks noChangeAspect="1"/>
          </p:cNvPicPr>
          <p:nvPr/>
        </p:nvPicPr>
        <p:blipFill>
          <a:blip r:embed="rId2"/>
          <a:stretch>
            <a:fillRect/>
          </a:stretch>
        </p:blipFill>
        <p:spPr>
          <a:xfrm>
            <a:off x="7615961" y="0"/>
            <a:ext cx="4574417" cy="6858000"/>
          </a:xfrm>
          <a:prstGeom prst="rect">
            <a:avLst/>
          </a:prstGeom>
        </p:spPr>
      </p:pic>
    </p:spTree>
    <p:extLst>
      <p:ext uri="{BB962C8B-B14F-4D97-AF65-F5344CB8AC3E}">
        <p14:creationId xmlns:p14="http://schemas.microsoft.com/office/powerpoint/2010/main" val="18815543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963467" cy="1477328"/>
          </a:xfrm>
          <a:prstGeom prst="rect">
            <a:avLst/>
          </a:prstGeom>
          <a:noFill/>
        </p:spPr>
        <p:txBody>
          <a:bodyPr wrap="square">
            <a:spAutoFit/>
          </a:bodyPr>
          <a:lstStyle/>
          <a:p>
            <a:r>
              <a:rPr lang="az-Latn-AZ"/>
              <a:t>Bu cədvəl istifadəçilərin elanlara və satıcılara verdiyi qiymətləndirmə və rəyləri saxlayır. rating, title, comment, pros və cons sahələri məhsul və satıcı haqqında detallı rəy yazmağa imkan verir. Status və verified sahələri rəyin etibarlılığını və təsdiqlənmiş alış olub-olmadığını göstərir.</a:t>
            </a:r>
            <a:endParaRPr lang="ru-RU"/>
          </a:p>
        </p:txBody>
      </p:sp>
      <p:pic>
        <p:nvPicPr>
          <p:cNvPr id="3" name="Picture 2">
            <a:extLst>
              <a:ext uri="{FF2B5EF4-FFF2-40B4-BE49-F238E27FC236}">
                <a16:creationId xmlns:a16="http://schemas.microsoft.com/office/drawing/2014/main" id="{BB900BC0-C06F-63DA-4073-3C646B859ADE}"/>
              </a:ext>
            </a:extLst>
          </p:cNvPr>
          <p:cNvPicPr>
            <a:picLocks noChangeAspect="1"/>
          </p:cNvPicPr>
          <p:nvPr/>
        </p:nvPicPr>
        <p:blipFill>
          <a:blip r:embed="rId2"/>
          <a:stretch>
            <a:fillRect/>
          </a:stretch>
        </p:blipFill>
        <p:spPr>
          <a:xfrm>
            <a:off x="5965089" y="0"/>
            <a:ext cx="6225289" cy="6858000"/>
          </a:xfrm>
          <a:prstGeom prst="rect">
            <a:avLst/>
          </a:prstGeom>
        </p:spPr>
      </p:pic>
    </p:spTree>
    <p:extLst>
      <p:ext uri="{BB962C8B-B14F-4D97-AF65-F5344CB8AC3E}">
        <p14:creationId xmlns:p14="http://schemas.microsoft.com/office/powerpoint/2010/main" val="14086527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en-US"/>
              <a:t>Bu cədvəl satıcıların və ya adminlərin istifadəçi rəylərinə verdiyi cavabları saxlayır.</a:t>
            </a:r>
            <a:br>
              <a:rPr lang="en-US"/>
            </a:br>
            <a:r>
              <a:rPr lang="en-US"/>
              <a:t>Hər cavab konkret bir rəyə bağlıdır və cavab verən istifadəçini izləyir.</a:t>
            </a:r>
            <a:br>
              <a:rPr lang="en-US"/>
            </a:br>
            <a:r>
              <a:rPr lang="en-US"/>
              <a:t>Bu struktur istifadəçi ilə satıcı arasındakı rəy və geri bildirim kommunikasiya prosesini idarə etməyə imkan verir.</a:t>
            </a:r>
            <a:endParaRPr lang="ru-RU"/>
          </a:p>
        </p:txBody>
      </p:sp>
      <p:pic>
        <p:nvPicPr>
          <p:cNvPr id="3" name="Picture 2">
            <a:extLst>
              <a:ext uri="{FF2B5EF4-FFF2-40B4-BE49-F238E27FC236}">
                <a16:creationId xmlns:a16="http://schemas.microsoft.com/office/drawing/2014/main" id="{9C86954A-B0F0-7F20-7FC8-41C08191CE24}"/>
              </a:ext>
            </a:extLst>
          </p:cNvPr>
          <p:cNvPicPr>
            <a:picLocks noChangeAspect="1"/>
          </p:cNvPicPr>
          <p:nvPr/>
        </p:nvPicPr>
        <p:blipFill>
          <a:blip r:embed="rId2"/>
          <a:stretch>
            <a:fillRect/>
          </a:stretch>
        </p:blipFill>
        <p:spPr>
          <a:xfrm>
            <a:off x="5790645" y="1805502"/>
            <a:ext cx="6401355" cy="5052498"/>
          </a:xfrm>
          <a:prstGeom prst="rect">
            <a:avLst/>
          </a:prstGeom>
        </p:spPr>
      </p:pic>
    </p:spTree>
    <p:extLst>
      <p:ext uri="{BB962C8B-B14F-4D97-AF65-F5344CB8AC3E}">
        <p14:creationId xmlns:p14="http://schemas.microsoft.com/office/powerpoint/2010/main" val="29656835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hər bir satıcının aldığı rəyləri və reytinqləri statistik olaraq saxlayır.</a:t>
            </a:r>
          </a:p>
          <a:p>
            <a:r>
              <a:rPr lang="az-Latn-AZ"/>
              <a:t>Hər ulduz səviyyəsi üzrə sayları və ümumi orta reytinqi izləməyə imkan verir.</a:t>
            </a:r>
          </a:p>
          <a:p>
            <a:r>
              <a:rPr lang="az-Latn-AZ"/>
              <a:t>Bu məlumat satıcı performansını qiymətləndirmək və platformada etibarlı reytinq sistemi yaratmaq üçün istifadə olunur.</a:t>
            </a:r>
            <a:endParaRPr lang="ru-RU"/>
          </a:p>
        </p:txBody>
      </p:sp>
      <p:pic>
        <p:nvPicPr>
          <p:cNvPr id="3" name="Picture 2">
            <a:extLst>
              <a:ext uri="{FF2B5EF4-FFF2-40B4-BE49-F238E27FC236}">
                <a16:creationId xmlns:a16="http://schemas.microsoft.com/office/drawing/2014/main" id="{E366A168-98B9-3203-F427-92062693D930}"/>
              </a:ext>
            </a:extLst>
          </p:cNvPr>
          <p:cNvPicPr>
            <a:picLocks noChangeAspect="1"/>
          </p:cNvPicPr>
          <p:nvPr/>
        </p:nvPicPr>
        <p:blipFill>
          <a:blip r:embed="rId2"/>
          <a:stretch>
            <a:fillRect/>
          </a:stretch>
        </p:blipFill>
        <p:spPr>
          <a:xfrm>
            <a:off x="5889714" y="891023"/>
            <a:ext cx="6302286" cy="5966977"/>
          </a:xfrm>
          <a:prstGeom prst="rect">
            <a:avLst/>
          </a:prstGeom>
        </p:spPr>
      </p:pic>
    </p:spTree>
    <p:extLst>
      <p:ext uri="{BB962C8B-B14F-4D97-AF65-F5344CB8AC3E}">
        <p14:creationId xmlns:p14="http://schemas.microsoft.com/office/powerpoint/2010/main" val="1947330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en-US"/>
              <a:t>Bu cədvəl istifadəçilərin sevdikləri və ya izlədikləri elanları qeyd etmək üçün nəzərdə tutulub.</a:t>
            </a:r>
            <a:br>
              <a:rPr lang="en-US"/>
            </a:br>
            <a:r>
              <a:rPr lang="en-US"/>
              <a:t>Unique açar sayəsində hər istifadəçi hər elanı yalnız bir dəfə əlavə edə bilər.</a:t>
            </a:r>
            <a:br>
              <a:rPr lang="en-US"/>
            </a:br>
            <a:r>
              <a:rPr lang="en-US"/>
              <a:t>Bu struktur istifadəçilərə fərdi favorit siyahısı yaratmaq və elanları daha rahat izləmək imkanı verir.</a:t>
            </a:r>
            <a:endParaRPr lang="ru-RU"/>
          </a:p>
        </p:txBody>
      </p:sp>
      <p:pic>
        <p:nvPicPr>
          <p:cNvPr id="3" name="Picture 2">
            <a:extLst>
              <a:ext uri="{FF2B5EF4-FFF2-40B4-BE49-F238E27FC236}">
                <a16:creationId xmlns:a16="http://schemas.microsoft.com/office/drawing/2014/main" id="{A372587F-B7EF-941E-795A-7D89BCB9022C}"/>
              </a:ext>
            </a:extLst>
          </p:cNvPr>
          <p:cNvPicPr>
            <a:picLocks noChangeAspect="1"/>
          </p:cNvPicPr>
          <p:nvPr/>
        </p:nvPicPr>
        <p:blipFill>
          <a:blip r:embed="rId2"/>
          <a:stretch>
            <a:fillRect/>
          </a:stretch>
        </p:blipFill>
        <p:spPr>
          <a:xfrm>
            <a:off x="5722059" y="1058677"/>
            <a:ext cx="6469941" cy="5799323"/>
          </a:xfrm>
          <a:prstGeom prst="rect">
            <a:avLst/>
          </a:prstGeom>
        </p:spPr>
      </p:pic>
    </p:spTree>
    <p:extLst>
      <p:ext uri="{BB962C8B-B14F-4D97-AF65-F5344CB8AC3E}">
        <p14:creationId xmlns:p14="http://schemas.microsoft.com/office/powerpoint/2010/main" val="10458277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t>Bu cədvəl istifadəçilərin bir-birini izləməsini idarə edir və sosial əlaqələri qeyd edir. Unique açar sayəsində bir istifadəçi eyni şəxsi yalnız bir dəfə izləyə bilər. Bu struktur istifadəçilər arasında əlaqələri göstərmək və xəbərdarlıqlar, feed funksionallığını yaratmaq üçün istifadə olunur.</a:t>
            </a:r>
            <a:endParaRPr lang="ru-RU"/>
          </a:p>
        </p:txBody>
      </p:sp>
      <p:pic>
        <p:nvPicPr>
          <p:cNvPr id="3" name="Picture 2">
            <a:extLst>
              <a:ext uri="{FF2B5EF4-FFF2-40B4-BE49-F238E27FC236}">
                <a16:creationId xmlns:a16="http://schemas.microsoft.com/office/drawing/2014/main" id="{5D115691-9814-AD02-A0D9-A0259790DF34}"/>
              </a:ext>
            </a:extLst>
          </p:cNvPr>
          <p:cNvPicPr>
            <a:picLocks noChangeAspect="1"/>
          </p:cNvPicPr>
          <p:nvPr/>
        </p:nvPicPr>
        <p:blipFill>
          <a:blip r:embed="rId2"/>
          <a:stretch>
            <a:fillRect/>
          </a:stretch>
        </p:blipFill>
        <p:spPr>
          <a:xfrm>
            <a:off x="5729680" y="1058677"/>
            <a:ext cx="6462320" cy="5799323"/>
          </a:xfrm>
          <a:prstGeom prst="rect">
            <a:avLst/>
          </a:prstGeom>
        </p:spPr>
      </p:pic>
    </p:spTree>
    <p:extLst>
      <p:ext uri="{BB962C8B-B14F-4D97-AF65-F5344CB8AC3E}">
        <p14:creationId xmlns:p14="http://schemas.microsoft.com/office/powerpoint/2010/main" val="114964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F023446-AB01-3A35-5940-FFE03CF97B25}"/>
              </a:ext>
            </a:extLst>
          </p:cNvPr>
          <p:cNvPicPr>
            <a:picLocks noChangeAspect="1"/>
          </p:cNvPicPr>
          <p:nvPr/>
        </p:nvPicPr>
        <p:blipFill>
          <a:blip r:embed="rId2"/>
          <a:stretch>
            <a:fillRect/>
          </a:stretch>
        </p:blipFill>
        <p:spPr>
          <a:xfrm>
            <a:off x="3166387" y="1144895"/>
            <a:ext cx="5859226" cy="4568209"/>
          </a:xfrm>
          <a:prstGeom prst="rect">
            <a:avLst/>
          </a:prstGeom>
        </p:spPr>
      </p:pic>
    </p:spTree>
    <p:extLst>
      <p:ext uri="{BB962C8B-B14F-4D97-AF65-F5344CB8AC3E}">
        <p14:creationId xmlns:p14="http://schemas.microsoft.com/office/powerpoint/2010/main" val="3588634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Bu cədvəl sistemdə müxtəlif konfiqurasiya və parametrləri saxlamaq üçün nəzərdə tutulub.</a:t>
            </a:r>
            <a:endParaRPr lang="ru-RU"/>
          </a:p>
        </p:txBody>
      </p:sp>
      <p:pic>
        <p:nvPicPr>
          <p:cNvPr id="3" name="Picture 2">
            <a:extLst>
              <a:ext uri="{FF2B5EF4-FFF2-40B4-BE49-F238E27FC236}">
                <a16:creationId xmlns:a16="http://schemas.microsoft.com/office/drawing/2014/main" id="{8858DE7A-9692-FFA1-AC02-10FBB00DA2DE}"/>
              </a:ext>
            </a:extLst>
          </p:cNvPr>
          <p:cNvPicPr>
            <a:picLocks noChangeAspect="1"/>
          </p:cNvPicPr>
          <p:nvPr/>
        </p:nvPicPr>
        <p:blipFill>
          <a:blip r:embed="rId2"/>
          <a:stretch>
            <a:fillRect/>
          </a:stretch>
        </p:blipFill>
        <p:spPr>
          <a:xfrm>
            <a:off x="5729680" y="1729296"/>
            <a:ext cx="6462320" cy="5128704"/>
          </a:xfrm>
          <a:prstGeom prst="rect">
            <a:avLst/>
          </a:prstGeom>
        </p:spPr>
      </p:pic>
    </p:spTree>
    <p:extLst>
      <p:ext uri="{BB962C8B-B14F-4D97-AF65-F5344CB8AC3E}">
        <p14:creationId xmlns:p14="http://schemas.microsoft.com/office/powerpoint/2010/main" val="2374154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8785323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214087" cy="2031325"/>
          </a:xfrm>
          <a:prstGeom prst="rect">
            <a:avLst/>
          </a:prstGeom>
          <a:noFill/>
        </p:spPr>
        <p:txBody>
          <a:bodyPr wrap="square">
            <a:spAutoFit/>
          </a:bodyPr>
          <a:lstStyle/>
          <a:p>
            <a:r>
              <a:rPr lang="en-US" sz="1400"/>
              <a:t>Perfect! Using Spatie Laravel Activity Log</a:t>
            </a:r>
          </a:p>
          <a:p>
            <a:r>
              <a:rPr lang="en-US" sz="1400"/>
              <a:t>Since you're using the official Spatie Laravel Activity Log package, here's the complete setup:</a:t>
            </a:r>
          </a:p>
          <a:p>
            <a:endParaRPr lang="en-US" sz="1400"/>
          </a:p>
          <a:p>
            <a:r>
              <a:rPr lang="en-US" sz="1400"/>
              <a:t>✅ 1. No Need to Create ActivityLog Model</a:t>
            </a:r>
          </a:p>
          <a:p>
            <a:r>
              <a:rPr lang="en-US" sz="1400"/>
              <a:t>The package provides its own model. You don't need to create app/Models/ActivityLog.php.</a:t>
            </a:r>
          </a:p>
          <a:p>
            <a:endParaRPr lang="en-US" sz="1400"/>
          </a:p>
          <a:p>
            <a:r>
              <a:rPr lang="en-US" sz="1400"/>
              <a:t>✅ 2. Updated Model Relationships</a:t>
            </a:r>
          </a:p>
          <a:p>
            <a:r>
              <a:rPr lang="en-US" sz="1400"/>
              <a:t>Here's how to properly reference the Spatie Activity model in your relationships:</a:t>
            </a:r>
          </a:p>
        </p:txBody>
      </p:sp>
      <p:pic>
        <p:nvPicPr>
          <p:cNvPr id="9" name="Picture 8">
            <a:extLst>
              <a:ext uri="{FF2B5EF4-FFF2-40B4-BE49-F238E27FC236}">
                <a16:creationId xmlns:a16="http://schemas.microsoft.com/office/drawing/2014/main" id="{0E74A3FF-505D-81A9-F51A-0117800ADE14}"/>
              </a:ext>
            </a:extLst>
          </p:cNvPr>
          <p:cNvPicPr>
            <a:picLocks noChangeAspect="1"/>
          </p:cNvPicPr>
          <p:nvPr/>
        </p:nvPicPr>
        <p:blipFill>
          <a:blip r:embed="rId2"/>
          <a:stretch>
            <a:fillRect/>
          </a:stretch>
        </p:blipFill>
        <p:spPr>
          <a:xfrm>
            <a:off x="7215709" y="0"/>
            <a:ext cx="4976291" cy="2476715"/>
          </a:xfrm>
          <a:prstGeom prst="rect">
            <a:avLst/>
          </a:prstGeom>
        </p:spPr>
      </p:pic>
    </p:spTree>
    <p:extLst>
      <p:ext uri="{BB962C8B-B14F-4D97-AF65-F5344CB8AC3E}">
        <p14:creationId xmlns:p14="http://schemas.microsoft.com/office/powerpoint/2010/main" val="24306351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463337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391111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68851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24191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7420362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2351446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104357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D8041-3E46-8D1D-D3C7-8577FDA3F678}"/>
              </a:ext>
            </a:extLst>
          </p:cNvPr>
          <p:cNvPicPr>
            <a:picLocks noChangeAspect="1"/>
          </p:cNvPicPr>
          <p:nvPr/>
        </p:nvPicPr>
        <p:blipFill>
          <a:blip r:embed="rId2"/>
          <a:stretch>
            <a:fillRect/>
          </a:stretch>
        </p:blipFill>
        <p:spPr>
          <a:xfrm>
            <a:off x="3432579" y="1946781"/>
            <a:ext cx="5326842" cy="2964437"/>
          </a:xfrm>
          <a:prstGeom prst="rect">
            <a:avLst/>
          </a:prstGeom>
        </p:spPr>
      </p:pic>
    </p:spTree>
    <p:extLst>
      <p:ext uri="{BB962C8B-B14F-4D97-AF65-F5344CB8AC3E}">
        <p14:creationId xmlns:p14="http://schemas.microsoft.com/office/powerpoint/2010/main" val="10303305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0659560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936577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9788183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698272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6961275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016535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4787779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5783248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777055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083552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87552213-59AA-8DE7-BBED-8C25CE251AD8}"/>
              </a:ext>
            </a:extLst>
          </p:cNvPr>
          <p:cNvPicPr>
            <a:picLocks noChangeAspect="1"/>
          </p:cNvPicPr>
          <p:nvPr/>
        </p:nvPicPr>
        <p:blipFill>
          <a:blip r:embed="rId2"/>
          <a:stretch>
            <a:fillRect/>
          </a:stretch>
        </p:blipFill>
        <p:spPr>
          <a:xfrm>
            <a:off x="3379234" y="403598"/>
            <a:ext cx="5433531" cy="6050804"/>
          </a:xfrm>
          <a:prstGeom prst="rect">
            <a:avLst/>
          </a:prstGeom>
        </p:spPr>
      </p:pic>
    </p:spTree>
    <p:extLst>
      <p:ext uri="{BB962C8B-B14F-4D97-AF65-F5344CB8AC3E}">
        <p14:creationId xmlns:p14="http://schemas.microsoft.com/office/powerpoint/2010/main" val="68311428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7199311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1434207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96424521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2174131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4801033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2617449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6044389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6065284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997132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471014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4994C5-EF72-0C24-9B49-7EAD4A03232E}"/>
              </a:ext>
            </a:extLst>
          </p:cNvPr>
          <p:cNvPicPr>
            <a:picLocks noChangeAspect="1"/>
          </p:cNvPicPr>
          <p:nvPr/>
        </p:nvPicPr>
        <p:blipFill>
          <a:blip r:embed="rId2"/>
          <a:stretch>
            <a:fillRect/>
          </a:stretch>
        </p:blipFill>
        <p:spPr>
          <a:xfrm>
            <a:off x="3299217" y="1401904"/>
            <a:ext cx="5593565" cy="4054191"/>
          </a:xfrm>
          <a:prstGeom prst="rect">
            <a:avLst/>
          </a:prstGeom>
        </p:spPr>
      </p:pic>
    </p:spTree>
    <p:extLst>
      <p:ext uri="{BB962C8B-B14F-4D97-AF65-F5344CB8AC3E}">
        <p14:creationId xmlns:p14="http://schemas.microsoft.com/office/powerpoint/2010/main" val="2252952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5542982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7142971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6994704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6278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757981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6855678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7924621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6529676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757049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114215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1F49780-55BE-51D0-9AF2-DDD065A7B035}"/>
              </a:ext>
            </a:extLst>
          </p:cNvPr>
          <p:cNvPicPr>
            <a:picLocks noChangeAspect="1"/>
          </p:cNvPicPr>
          <p:nvPr/>
        </p:nvPicPr>
        <p:blipFill>
          <a:blip r:embed="rId2"/>
          <a:stretch>
            <a:fillRect/>
          </a:stretch>
        </p:blipFill>
        <p:spPr>
          <a:xfrm>
            <a:off x="3295407" y="1847713"/>
            <a:ext cx="5601185" cy="3162574"/>
          </a:xfrm>
          <a:prstGeom prst="rect">
            <a:avLst/>
          </a:prstGeom>
        </p:spPr>
      </p:pic>
    </p:spTree>
    <p:extLst>
      <p:ext uri="{BB962C8B-B14F-4D97-AF65-F5344CB8AC3E}">
        <p14:creationId xmlns:p14="http://schemas.microsoft.com/office/powerpoint/2010/main" val="1874075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77870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80204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73216883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364816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5993106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217215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632311"/>
          </a:xfrm>
          <a:prstGeom prst="rect">
            <a:avLst/>
          </a:prstGeom>
          <a:noFill/>
        </p:spPr>
        <p:txBody>
          <a:bodyPr wrap="square">
            <a:spAutoFit/>
          </a:bodyPr>
          <a:lstStyle/>
          <a:p>
            <a:r>
              <a:rPr lang="az-Latn-AZ"/>
              <a:t>Laravel E-commerce üçün 30+ DÜZGÜN Copilot Prompt-u (İNGİLİS DİLİNDƏ)</a:t>
            </a:r>
          </a:p>
          <a:p>
            <a:endParaRPr lang="az-Latn-AZ"/>
          </a:p>
          <a:p>
            <a:r>
              <a:rPr lang="en-US"/>
              <a:t>Arxitektura &amp; Struktur</a:t>
            </a:r>
          </a:p>
          <a:p>
            <a:pPr marL="342900" indent="-342900">
              <a:lnSpc>
                <a:spcPct val="200000"/>
              </a:lnSpc>
              <a:buFont typeface="+mj-lt"/>
              <a:buAutoNum type="arabicPeriod"/>
            </a:pPr>
            <a:r>
              <a:rPr lang="en-US"/>
              <a:t>“Is this folder structure suitable for a Laravel e-commerce project?”</a:t>
            </a:r>
          </a:p>
          <a:p>
            <a:pPr marL="342900" indent="-342900">
              <a:lnSpc>
                <a:spcPct val="200000"/>
              </a:lnSpc>
              <a:buFont typeface="+mj-lt"/>
              <a:buAutoNum type="arabicPeriod"/>
            </a:pPr>
            <a:r>
              <a:rPr lang="en-US"/>
              <a:t>“Does this separation between web and api routes make sense?”</a:t>
            </a:r>
          </a:p>
          <a:p>
            <a:pPr marL="342900" indent="-342900">
              <a:lnSpc>
                <a:spcPct val="200000"/>
              </a:lnSpc>
              <a:buFont typeface="+mj-lt"/>
              <a:buAutoNum type="arabicPeriod"/>
            </a:pPr>
            <a:r>
              <a:rPr lang="en-US"/>
              <a:t>“Is this service layer over-engineered or justified?”</a:t>
            </a:r>
          </a:p>
          <a:p>
            <a:pPr marL="342900" indent="-342900">
              <a:lnSpc>
                <a:spcPct val="200000"/>
              </a:lnSpc>
              <a:buFont typeface="+mj-lt"/>
              <a:buAutoNum type="arabicPeriod"/>
            </a:pPr>
            <a:r>
              <a:rPr lang="en-US"/>
              <a:t>“Can this logic be moved out of the controller?”</a:t>
            </a:r>
          </a:p>
          <a:p>
            <a:pPr marL="342900" indent="-342900">
              <a:lnSpc>
                <a:spcPct val="200000"/>
              </a:lnSpc>
              <a:buFont typeface="+mj-lt"/>
              <a:buAutoNum type="arabicPeriod"/>
            </a:pPr>
            <a:r>
              <a:rPr lang="en-US"/>
              <a:t>“Is this following Laravel best practices?”</a:t>
            </a:r>
          </a:p>
          <a:p>
            <a:pPr marL="342900" indent="-342900">
              <a:lnSpc>
                <a:spcPct val="200000"/>
              </a:lnSpc>
              <a:buFont typeface="+mj-lt"/>
              <a:buAutoNum type="arabicPeriod"/>
            </a:pPr>
            <a:r>
              <a:rPr lang="en-US"/>
              <a:t>“How would a senior Laravel developer structure this feature?”</a:t>
            </a:r>
          </a:p>
          <a:p>
            <a:pPr marL="342900" indent="-342900">
              <a:lnSpc>
                <a:spcPct val="200000"/>
              </a:lnSpc>
              <a:buFont typeface="+mj-lt"/>
              <a:buAutoNum type="arabicPeriod"/>
            </a:pPr>
            <a:r>
              <a:rPr lang="en-US"/>
              <a:t>“Is this repository pattern useful here or unnecessary?</a:t>
            </a:r>
            <a:endParaRPr lang="az-Latn-AZ"/>
          </a:p>
          <a:p>
            <a:pPr>
              <a:lnSpc>
                <a:spcPct val="200000"/>
              </a:lnSpc>
            </a:pPr>
            <a:endParaRPr lang="az-Latn-AZ"/>
          </a:p>
          <a:p>
            <a:endParaRPr lang="ru-RU"/>
          </a:p>
        </p:txBody>
      </p:sp>
    </p:spTree>
    <p:extLst>
      <p:ext uri="{BB962C8B-B14F-4D97-AF65-F5344CB8AC3E}">
        <p14:creationId xmlns:p14="http://schemas.microsoft.com/office/powerpoint/2010/main" val="2553093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74CBC8E-A1F9-9481-C593-4F0AF31DCE30}"/>
              </a:ext>
            </a:extLst>
          </p:cNvPr>
          <p:cNvPicPr>
            <a:picLocks noChangeAspect="1"/>
          </p:cNvPicPr>
          <p:nvPr/>
        </p:nvPicPr>
        <p:blipFill>
          <a:blip r:embed="rId2"/>
          <a:stretch>
            <a:fillRect/>
          </a:stretch>
        </p:blipFill>
        <p:spPr>
          <a:xfrm>
            <a:off x="3363993" y="1104698"/>
            <a:ext cx="5464013" cy="4648603"/>
          </a:xfrm>
          <a:prstGeom prst="rect">
            <a:avLst/>
          </a:prstGeom>
        </p:spPr>
      </p:pic>
    </p:spTree>
    <p:extLst>
      <p:ext uri="{BB962C8B-B14F-4D97-AF65-F5344CB8AC3E}">
        <p14:creationId xmlns:p14="http://schemas.microsoft.com/office/powerpoint/2010/main" val="985877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3E2524D-47A1-E9FB-685D-97E29347E5B7}"/>
              </a:ext>
            </a:extLst>
          </p:cNvPr>
          <p:cNvPicPr>
            <a:picLocks noChangeAspect="1"/>
          </p:cNvPicPr>
          <p:nvPr/>
        </p:nvPicPr>
        <p:blipFill>
          <a:blip r:embed="rId2"/>
          <a:stretch>
            <a:fillRect/>
          </a:stretch>
        </p:blipFill>
        <p:spPr>
          <a:xfrm>
            <a:off x="3379234" y="525528"/>
            <a:ext cx="5433531" cy="5806943"/>
          </a:xfrm>
          <a:prstGeom prst="rect">
            <a:avLst/>
          </a:prstGeom>
        </p:spPr>
      </p:pic>
    </p:spTree>
    <p:extLst>
      <p:ext uri="{BB962C8B-B14F-4D97-AF65-F5344CB8AC3E}">
        <p14:creationId xmlns:p14="http://schemas.microsoft.com/office/powerpoint/2010/main" val="1360025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1BF6FC-BBB7-F134-7445-879C51B3E622}"/>
              </a:ext>
            </a:extLst>
          </p:cNvPr>
          <p:cNvPicPr>
            <a:picLocks noChangeAspect="1"/>
          </p:cNvPicPr>
          <p:nvPr/>
        </p:nvPicPr>
        <p:blipFill>
          <a:blip r:embed="rId2"/>
          <a:stretch>
            <a:fillRect/>
          </a:stretch>
        </p:blipFill>
        <p:spPr>
          <a:xfrm>
            <a:off x="3287786" y="1699110"/>
            <a:ext cx="5616427" cy="3459780"/>
          </a:xfrm>
          <a:prstGeom prst="rect">
            <a:avLst/>
          </a:prstGeom>
        </p:spPr>
      </p:pic>
    </p:spTree>
    <p:extLst>
      <p:ext uri="{BB962C8B-B14F-4D97-AF65-F5344CB8AC3E}">
        <p14:creationId xmlns:p14="http://schemas.microsoft.com/office/powerpoint/2010/main" val="1412134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B3AE692-43AB-6D2F-5DAC-EF61262B7021}"/>
              </a:ext>
            </a:extLst>
          </p:cNvPr>
          <p:cNvPicPr>
            <a:picLocks noChangeAspect="1"/>
          </p:cNvPicPr>
          <p:nvPr/>
        </p:nvPicPr>
        <p:blipFill>
          <a:blip r:embed="rId2"/>
          <a:stretch>
            <a:fillRect/>
          </a:stretch>
        </p:blipFill>
        <p:spPr>
          <a:xfrm>
            <a:off x="3352562" y="1672438"/>
            <a:ext cx="5486875" cy="3513124"/>
          </a:xfrm>
          <a:prstGeom prst="rect">
            <a:avLst/>
          </a:prstGeom>
        </p:spPr>
      </p:pic>
    </p:spTree>
    <p:extLst>
      <p:ext uri="{BB962C8B-B14F-4D97-AF65-F5344CB8AC3E}">
        <p14:creationId xmlns:p14="http://schemas.microsoft.com/office/powerpoint/2010/main" val="654437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0EEDA03-ADD1-56D9-8976-542DE7500D08}"/>
              </a:ext>
            </a:extLst>
          </p:cNvPr>
          <p:cNvPicPr>
            <a:picLocks noChangeAspect="1"/>
          </p:cNvPicPr>
          <p:nvPr/>
        </p:nvPicPr>
        <p:blipFill>
          <a:blip r:embed="rId2"/>
          <a:stretch>
            <a:fillRect/>
          </a:stretch>
        </p:blipFill>
        <p:spPr>
          <a:xfrm>
            <a:off x="3322079" y="1028492"/>
            <a:ext cx="5547841" cy="4801016"/>
          </a:xfrm>
          <a:prstGeom prst="rect">
            <a:avLst/>
          </a:prstGeom>
        </p:spPr>
      </p:pic>
    </p:spTree>
    <p:extLst>
      <p:ext uri="{BB962C8B-B14F-4D97-AF65-F5344CB8AC3E}">
        <p14:creationId xmlns:p14="http://schemas.microsoft.com/office/powerpoint/2010/main" val="2173352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45F25D94-571D-2D31-F15C-7C9E9F19905A}"/>
              </a:ext>
            </a:extLst>
          </p:cNvPr>
          <p:cNvPicPr>
            <a:picLocks noChangeAspect="1"/>
          </p:cNvPicPr>
          <p:nvPr/>
        </p:nvPicPr>
        <p:blipFill>
          <a:blip r:embed="rId2"/>
          <a:stretch>
            <a:fillRect/>
          </a:stretch>
        </p:blipFill>
        <p:spPr>
          <a:xfrm>
            <a:off x="3449436" y="1474567"/>
            <a:ext cx="5448772" cy="3383573"/>
          </a:xfrm>
          <a:prstGeom prst="rect">
            <a:avLst/>
          </a:prstGeom>
        </p:spPr>
      </p:pic>
    </p:spTree>
    <p:extLst>
      <p:ext uri="{BB962C8B-B14F-4D97-AF65-F5344CB8AC3E}">
        <p14:creationId xmlns:p14="http://schemas.microsoft.com/office/powerpoint/2010/main" val="3842967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82849F1-19C8-01EA-2C03-EB4B2B09ADCB}"/>
              </a:ext>
            </a:extLst>
          </p:cNvPr>
          <p:cNvPicPr>
            <a:picLocks noChangeAspect="1"/>
          </p:cNvPicPr>
          <p:nvPr/>
        </p:nvPicPr>
        <p:blipFill>
          <a:blip r:embed="rId2"/>
          <a:stretch>
            <a:fillRect/>
          </a:stretch>
        </p:blipFill>
        <p:spPr>
          <a:xfrm>
            <a:off x="3402096" y="464563"/>
            <a:ext cx="5387807" cy="5928874"/>
          </a:xfrm>
          <a:prstGeom prst="rect">
            <a:avLst/>
          </a:prstGeom>
        </p:spPr>
      </p:pic>
    </p:spTree>
    <p:extLst>
      <p:ext uri="{BB962C8B-B14F-4D97-AF65-F5344CB8AC3E}">
        <p14:creationId xmlns:p14="http://schemas.microsoft.com/office/powerpoint/2010/main" val="250146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BF20208-F426-45A2-EC63-BD87B1AA0E4C}"/>
              </a:ext>
            </a:extLst>
          </p:cNvPr>
          <p:cNvPicPr>
            <a:picLocks noChangeAspect="1"/>
          </p:cNvPicPr>
          <p:nvPr/>
        </p:nvPicPr>
        <p:blipFill>
          <a:blip r:embed="rId2"/>
          <a:stretch>
            <a:fillRect/>
          </a:stretch>
        </p:blipFill>
        <p:spPr>
          <a:xfrm>
            <a:off x="3322079" y="1070405"/>
            <a:ext cx="5547841" cy="4717189"/>
          </a:xfrm>
          <a:prstGeom prst="rect">
            <a:avLst/>
          </a:prstGeom>
        </p:spPr>
      </p:pic>
    </p:spTree>
    <p:extLst>
      <p:ext uri="{BB962C8B-B14F-4D97-AF65-F5344CB8AC3E}">
        <p14:creationId xmlns:p14="http://schemas.microsoft.com/office/powerpoint/2010/main" val="2726211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0158385-201D-5CD7-4413-C59CD1B9A941}"/>
              </a:ext>
            </a:extLst>
          </p:cNvPr>
          <p:cNvPicPr>
            <a:picLocks noChangeAspect="1"/>
          </p:cNvPicPr>
          <p:nvPr/>
        </p:nvPicPr>
        <p:blipFill>
          <a:blip r:embed="rId2"/>
          <a:stretch>
            <a:fillRect/>
          </a:stretch>
        </p:blipFill>
        <p:spPr>
          <a:xfrm>
            <a:off x="3264924" y="1798178"/>
            <a:ext cx="5662151" cy="3261643"/>
          </a:xfrm>
          <a:prstGeom prst="rect">
            <a:avLst/>
          </a:prstGeom>
        </p:spPr>
      </p:pic>
    </p:spTree>
    <p:extLst>
      <p:ext uri="{BB962C8B-B14F-4D97-AF65-F5344CB8AC3E}">
        <p14:creationId xmlns:p14="http://schemas.microsoft.com/office/powerpoint/2010/main" val="3770067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31F5E58-6C0F-0A77-5716-9600E455C2C6}"/>
              </a:ext>
            </a:extLst>
          </p:cNvPr>
          <p:cNvPicPr>
            <a:picLocks noChangeAspect="1"/>
          </p:cNvPicPr>
          <p:nvPr/>
        </p:nvPicPr>
        <p:blipFill>
          <a:blip r:embed="rId2"/>
          <a:stretch>
            <a:fillRect/>
          </a:stretch>
        </p:blipFill>
        <p:spPr>
          <a:xfrm>
            <a:off x="3318269" y="1394283"/>
            <a:ext cx="5555461" cy="4069433"/>
          </a:xfrm>
          <a:prstGeom prst="rect">
            <a:avLst/>
          </a:prstGeom>
        </p:spPr>
      </p:pic>
    </p:spTree>
    <p:extLst>
      <p:ext uri="{BB962C8B-B14F-4D97-AF65-F5344CB8AC3E}">
        <p14:creationId xmlns:p14="http://schemas.microsoft.com/office/powerpoint/2010/main" val="3674941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801314"/>
          </a:xfrm>
          <a:prstGeom prst="rect">
            <a:avLst/>
          </a:prstGeom>
          <a:noFill/>
        </p:spPr>
        <p:txBody>
          <a:bodyPr wrap="square">
            <a:spAutoFit/>
          </a:bodyPr>
          <a:lstStyle/>
          <a:p>
            <a:r>
              <a:rPr lang="en-US"/>
              <a:t>Cart / Checkout / Order Flow</a:t>
            </a:r>
          </a:p>
          <a:p>
            <a:pPr marL="342900" indent="-342900">
              <a:lnSpc>
                <a:spcPct val="200000"/>
              </a:lnSpc>
              <a:buFont typeface="+mj-lt"/>
              <a:buAutoNum type="arabicPeriod"/>
            </a:pPr>
            <a:r>
              <a:rPr lang="en-US"/>
              <a:t>“Is this cart implementation safe for concurrent users?”</a:t>
            </a:r>
          </a:p>
          <a:p>
            <a:pPr marL="342900" indent="-342900">
              <a:lnSpc>
                <a:spcPct val="200000"/>
              </a:lnSpc>
              <a:buFont typeface="+mj-lt"/>
              <a:buAutoNum type="arabicPeriod"/>
            </a:pPr>
            <a:r>
              <a:rPr lang="en-US"/>
              <a:t>“What happens if two requests update the cart at the same time?”</a:t>
            </a:r>
          </a:p>
          <a:p>
            <a:pPr marL="342900" indent="-342900">
              <a:lnSpc>
                <a:spcPct val="200000"/>
              </a:lnSpc>
              <a:buFont typeface="+mj-lt"/>
              <a:buAutoNum type="arabicPeriod"/>
            </a:pPr>
            <a:r>
              <a:rPr lang="en-US"/>
              <a:t>“Is this checkout flow missing any important steps?”</a:t>
            </a:r>
          </a:p>
          <a:p>
            <a:pPr marL="342900" indent="-342900">
              <a:lnSpc>
                <a:spcPct val="200000"/>
              </a:lnSpc>
              <a:buFont typeface="+mj-lt"/>
              <a:buAutoNum type="arabicPeriod"/>
            </a:pPr>
            <a:r>
              <a:rPr lang="en-US"/>
              <a:t>“What edge cases should I handle in checkout?”</a:t>
            </a:r>
          </a:p>
          <a:p>
            <a:pPr marL="342900" indent="-342900">
              <a:lnSpc>
                <a:spcPct val="200000"/>
              </a:lnSpc>
              <a:buFont typeface="+mj-lt"/>
              <a:buAutoNum type="arabicPeriod"/>
            </a:pPr>
            <a:r>
              <a:rPr lang="en-US"/>
              <a:t>“Is this order creation process atomic?”</a:t>
            </a:r>
          </a:p>
          <a:p>
            <a:pPr marL="342900" indent="-342900">
              <a:lnSpc>
                <a:spcPct val="200000"/>
              </a:lnSpc>
              <a:buFont typeface="+mj-lt"/>
              <a:buAutoNum type="arabicPeriod"/>
            </a:pPr>
            <a:r>
              <a:rPr lang="en-US"/>
              <a:t>“Should this logic be wrapped in a database transaction?”</a:t>
            </a:r>
          </a:p>
          <a:p>
            <a:pPr marL="342900" indent="-342900">
              <a:lnSpc>
                <a:spcPct val="200000"/>
              </a:lnSpc>
              <a:buFont typeface="+mj-lt"/>
              <a:buAutoNum type="arabicPeriod"/>
            </a:pPr>
            <a:r>
              <a:rPr lang="en-US"/>
              <a:t>“Is this payment callback handling secure?”</a:t>
            </a:r>
            <a:endParaRPr lang="az-Latn-AZ"/>
          </a:p>
          <a:p>
            <a:endParaRPr lang="az-Latn-AZ"/>
          </a:p>
          <a:p>
            <a:endParaRPr lang="ru-RU"/>
          </a:p>
        </p:txBody>
      </p:sp>
    </p:spTree>
    <p:extLst>
      <p:ext uri="{BB962C8B-B14F-4D97-AF65-F5344CB8AC3E}">
        <p14:creationId xmlns:p14="http://schemas.microsoft.com/office/powerpoint/2010/main" val="4175554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8E3D18A-1BFD-CF3C-BB80-AC7731A27EAB}"/>
              </a:ext>
            </a:extLst>
          </p:cNvPr>
          <p:cNvPicPr>
            <a:picLocks noChangeAspect="1"/>
          </p:cNvPicPr>
          <p:nvPr/>
        </p:nvPicPr>
        <p:blipFill>
          <a:blip r:embed="rId2"/>
          <a:stretch>
            <a:fillRect/>
          </a:stretch>
        </p:blipFill>
        <p:spPr>
          <a:xfrm>
            <a:off x="3337321" y="1756265"/>
            <a:ext cx="5517358" cy="3345470"/>
          </a:xfrm>
          <a:prstGeom prst="rect">
            <a:avLst/>
          </a:prstGeom>
        </p:spPr>
      </p:pic>
    </p:spTree>
    <p:extLst>
      <p:ext uri="{BB962C8B-B14F-4D97-AF65-F5344CB8AC3E}">
        <p14:creationId xmlns:p14="http://schemas.microsoft.com/office/powerpoint/2010/main" val="910471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E098C60-24A7-1856-3FEE-8AC1CBD05CAE}"/>
              </a:ext>
            </a:extLst>
          </p:cNvPr>
          <p:cNvPicPr>
            <a:picLocks noChangeAspect="1"/>
          </p:cNvPicPr>
          <p:nvPr/>
        </p:nvPicPr>
        <p:blipFill>
          <a:blip r:embed="rId2"/>
          <a:stretch>
            <a:fillRect/>
          </a:stretch>
        </p:blipFill>
        <p:spPr>
          <a:xfrm>
            <a:off x="3333510" y="1920109"/>
            <a:ext cx="5524979" cy="3017782"/>
          </a:xfrm>
          <a:prstGeom prst="rect">
            <a:avLst/>
          </a:prstGeom>
        </p:spPr>
      </p:pic>
    </p:spTree>
    <p:extLst>
      <p:ext uri="{BB962C8B-B14F-4D97-AF65-F5344CB8AC3E}">
        <p14:creationId xmlns:p14="http://schemas.microsoft.com/office/powerpoint/2010/main" val="1284732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766CCFC-7EC9-4392-151D-108E11D0FBC4}"/>
              </a:ext>
            </a:extLst>
          </p:cNvPr>
          <p:cNvPicPr>
            <a:picLocks noChangeAspect="1"/>
          </p:cNvPicPr>
          <p:nvPr/>
        </p:nvPicPr>
        <p:blipFill>
          <a:blip r:embed="rId2"/>
          <a:stretch>
            <a:fillRect/>
          </a:stretch>
        </p:blipFill>
        <p:spPr>
          <a:xfrm>
            <a:off x="3348752" y="1497162"/>
            <a:ext cx="5494496" cy="3863675"/>
          </a:xfrm>
          <a:prstGeom prst="rect">
            <a:avLst/>
          </a:prstGeom>
        </p:spPr>
      </p:pic>
    </p:spTree>
    <p:extLst>
      <p:ext uri="{BB962C8B-B14F-4D97-AF65-F5344CB8AC3E}">
        <p14:creationId xmlns:p14="http://schemas.microsoft.com/office/powerpoint/2010/main" val="3456982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41CA0F-DDDE-077E-0FD3-045539736F28}"/>
              </a:ext>
            </a:extLst>
          </p:cNvPr>
          <p:cNvPicPr>
            <a:picLocks noChangeAspect="1"/>
          </p:cNvPicPr>
          <p:nvPr/>
        </p:nvPicPr>
        <p:blipFill>
          <a:blip r:embed="rId2"/>
          <a:stretch>
            <a:fillRect/>
          </a:stretch>
        </p:blipFill>
        <p:spPr>
          <a:xfrm>
            <a:off x="3257304" y="163547"/>
            <a:ext cx="5677392" cy="6530906"/>
          </a:xfrm>
          <a:prstGeom prst="rect">
            <a:avLst/>
          </a:prstGeom>
        </p:spPr>
      </p:pic>
    </p:spTree>
    <p:extLst>
      <p:ext uri="{BB962C8B-B14F-4D97-AF65-F5344CB8AC3E}">
        <p14:creationId xmlns:p14="http://schemas.microsoft.com/office/powerpoint/2010/main" val="1968568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C9EF7C3-99DA-3252-D1F4-BB38552D01FD}"/>
              </a:ext>
            </a:extLst>
          </p:cNvPr>
          <p:cNvPicPr>
            <a:picLocks noChangeAspect="1"/>
          </p:cNvPicPr>
          <p:nvPr/>
        </p:nvPicPr>
        <p:blipFill>
          <a:blip r:embed="rId2"/>
          <a:stretch>
            <a:fillRect/>
          </a:stretch>
        </p:blipFill>
        <p:spPr>
          <a:xfrm>
            <a:off x="3424958" y="639838"/>
            <a:ext cx="5342083" cy="5578323"/>
          </a:xfrm>
          <a:prstGeom prst="rect">
            <a:avLst/>
          </a:prstGeom>
        </p:spPr>
      </p:pic>
    </p:spTree>
    <p:extLst>
      <p:ext uri="{BB962C8B-B14F-4D97-AF65-F5344CB8AC3E}">
        <p14:creationId xmlns:p14="http://schemas.microsoft.com/office/powerpoint/2010/main" val="595885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A643F40-ACF3-1EB8-FEE9-111F8337A83D}"/>
              </a:ext>
            </a:extLst>
          </p:cNvPr>
          <p:cNvPicPr>
            <a:picLocks noChangeAspect="1"/>
          </p:cNvPicPr>
          <p:nvPr/>
        </p:nvPicPr>
        <p:blipFill>
          <a:blip r:embed="rId2"/>
          <a:stretch>
            <a:fillRect/>
          </a:stretch>
        </p:blipFill>
        <p:spPr>
          <a:xfrm>
            <a:off x="3264924" y="1893437"/>
            <a:ext cx="5662151" cy="3071126"/>
          </a:xfrm>
          <a:prstGeom prst="rect">
            <a:avLst/>
          </a:prstGeom>
        </p:spPr>
      </p:pic>
    </p:spTree>
    <p:extLst>
      <p:ext uri="{BB962C8B-B14F-4D97-AF65-F5344CB8AC3E}">
        <p14:creationId xmlns:p14="http://schemas.microsoft.com/office/powerpoint/2010/main" val="2339631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679917-7507-87F6-D7B3-389DB9A7C54B}"/>
              </a:ext>
            </a:extLst>
          </p:cNvPr>
          <p:cNvPicPr>
            <a:picLocks noChangeAspect="1"/>
          </p:cNvPicPr>
          <p:nvPr/>
        </p:nvPicPr>
        <p:blipFill>
          <a:blip r:embed="rId2"/>
          <a:stretch>
            <a:fillRect/>
          </a:stretch>
        </p:blipFill>
        <p:spPr>
          <a:xfrm>
            <a:off x="3379234" y="788441"/>
            <a:ext cx="5433531" cy="5281118"/>
          </a:xfrm>
          <a:prstGeom prst="rect">
            <a:avLst/>
          </a:prstGeom>
        </p:spPr>
      </p:pic>
    </p:spTree>
    <p:extLst>
      <p:ext uri="{BB962C8B-B14F-4D97-AF65-F5344CB8AC3E}">
        <p14:creationId xmlns:p14="http://schemas.microsoft.com/office/powerpoint/2010/main" val="3225297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8B25BA8-B72E-AB3E-CA59-364915700EC1}"/>
              </a:ext>
            </a:extLst>
          </p:cNvPr>
          <p:cNvPicPr>
            <a:picLocks noChangeAspect="1"/>
          </p:cNvPicPr>
          <p:nvPr/>
        </p:nvPicPr>
        <p:blipFill>
          <a:blip r:embed="rId2"/>
          <a:stretch>
            <a:fillRect/>
          </a:stretch>
        </p:blipFill>
        <p:spPr>
          <a:xfrm>
            <a:off x="3280166" y="1131371"/>
            <a:ext cx="5631668" cy="4595258"/>
          </a:xfrm>
          <a:prstGeom prst="rect">
            <a:avLst/>
          </a:prstGeom>
        </p:spPr>
      </p:pic>
    </p:spTree>
    <p:extLst>
      <p:ext uri="{BB962C8B-B14F-4D97-AF65-F5344CB8AC3E}">
        <p14:creationId xmlns:p14="http://schemas.microsoft.com/office/powerpoint/2010/main" val="2365750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9819F67-DFDD-97DA-0586-EA8C6AFCDD74}"/>
              </a:ext>
            </a:extLst>
          </p:cNvPr>
          <p:cNvPicPr>
            <a:picLocks noChangeAspect="1"/>
          </p:cNvPicPr>
          <p:nvPr/>
        </p:nvPicPr>
        <p:blipFill>
          <a:blip r:embed="rId2"/>
          <a:stretch>
            <a:fillRect/>
          </a:stretch>
        </p:blipFill>
        <p:spPr>
          <a:xfrm>
            <a:off x="3245873" y="1912488"/>
            <a:ext cx="5700254" cy="3033023"/>
          </a:xfrm>
          <a:prstGeom prst="rect">
            <a:avLst/>
          </a:prstGeom>
        </p:spPr>
      </p:pic>
    </p:spTree>
    <p:extLst>
      <p:ext uri="{BB962C8B-B14F-4D97-AF65-F5344CB8AC3E}">
        <p14:creationId xmlns:p14="http://schemas.microsoft.com/office/powerpoint/2010/main" val="516013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8DACC5-4D61-208F-CA64-BD86D19CEF4A}"/>
              </a:ext>
            </a:extLst>
          </p:cNvPr>
          <p:cNvPicPr>
            <a:picLocks noChangeAspect="1"/>
          </p:cNvPicPr>
          <p:nvPr/>
        </p:nvPicPr>
        <p:blipFill>
          <a:blip r:embed="rId2"/>
          <a:stretch>
            <a:fillRect/>
          </a:stretch>
        </p:blipFill>
        <p:spPr>
          <a:xfrm>
            <a:off x="3223011" y="738907"/>
            <a:ext cx="5745978" cy="5380186"/>
          </a:xfrm>
          <a:prstGeom prst="rect">
            <a:avLst/>
          </a:prstGeom>
        </p:spPr>
      </p:pic>
    </p:spTree>
    <p:extLst>
      <p:ext uri="{BB962C8B-B14F-4D97-AF65-F5344CB8AC3E}">
        <p14:creationId xmlns:p14="http://schemas.microsoft.com/office/powerpoint/2010/main" val="1462154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08"/>
          </a:xfrm>
          <a:prstGeom prst="rect">
            <a:avLst/>
          </a:prstGeom>
          <a:noFill/>
        </p:spPr>
        <p:txBody>
          <a:bodyPr wrap="square">
            <a:spAutoFit/>
          </a:bodyPr>
          <a:lstStyle/>
          <a:p>
            <a:r>
              <a:rPr lang="en-US"/>
              <a:t>Performance</a:t>
            </a:r>
          </a:p>
          <a:p>
            <a:pPr marL="342900" indent="-342900">
              <a:lnSpc>
                <a:spcPct val="150000"/>
              </a:lnSpc>
              <a:buFont typeface="+mj-lt"/>
              <a:buAutoNum type="arabicPeriod"/>
            </a:pPr>
            <a:r>
              <a:rPr lang="en-US"/>
              <a:t>“Is this query optimized or can it cause N+1 issues?”</a:t>
            </a:r>
          </a:p>
          <a:p>
            <a:pPr marL="342900" indent="-342900">
              <a:lnSpc>
                <a:spcPct val="150000"/>
              </a:lnSpc>
              <a:buFont typeface="+mj-lt"/>
              <a:buAutoNum type="arabicPeriod"/>
            </a:pPr>
            <a:r>
              <a:rPr lang="en-US"/>
              <a:t>“How can this code be more performance-efficient?”</a:t>
            </a:r>
          </a:p>
          <a:p>
            <a:pPr marL="342900" indent="-342900">
              <a:lnSpc>
                <a:spcPct val="150000"/>
              </a:lnSpc>
              <a:buFont typeface="+mj-lt"/>
              <a:buAutoNum type="arabicPeriod"/>
            </a:pPr>
            <a:r>
              <a:rPr lang="en-US"/>
              <a:t>“Should this be cached? If yes, where?”</a:t>
            </a:r>
          </a:p>
          <a:p>
            <a:pPr marL="342900" indent="-342900">
              <a:lnSpc>
                <a:spcPct val="150000"/>
              </a:lnSpc>
              <a:buFont typeface="+mj-lt"/>
              <a:buAutoNum type="arabicPeriod"/>
            </a:pPr>
            <a:r>
              <a:rPr lang="en-US"/>
              <a:t>“Is eager loading applied correctly here?”</a:t>
            </a:r>
          </a:p>
          <a:p>
            <a:pPr marL="342900" indent="-342900">
              <a:lnSpc>
                <a:spcPct val="150000"/>
              </a:lnSpc>
              <a:buFont typeface="+mj-lt"/>
              <a:buAutoNum type="arabicPeriod"/>
            </a:pPr>
            <a:r>
              <a:rPr lang="en-US"/>
              <a:t>“Will this scale with 100k users?”</a:t>
            </a:r>
          </a:p>
          <a:p>
            <a:pPr marL="342900" indent="-342900">
              <a:lnSpc>
                <a:spcPct val="150000"/>
              </a:lnSpc>
              <a:buFont typeface="+mj-lt"/>
              <a:buAutoNum type="arabicPeriod"/>
            </a:pPr>
            <a:r>
              <a:rPr lang="en-US"/>
              <a:t>“What parts of this code are potential bottlenecks?”</a:t>
            </a:r>
            <a:endParaRPr lang="az-Latn-AZ"/>
          </a:p>
          <a:p>
            <a:endParaRPr lang="az-Latn-AZ"/>
          </a:p>
          <a:p>
            <a:endParaRPr lang="az-Latn-AZ"/>
          </a:p>
          <a:p>
            <a:r>
              <a:rPr lang="en-US"/>
              <a:t>Security</a:t>
            </a:r>
          </a:p>
          <a:p>
            <a:pPr marL="342900" indent="-342900">
              <a:lnSpc>
                <a:spcPct val="150000"/>
              </a:lnSpc>
              <a:buFont typeface="+mj-lt"/>
              <a:buAutoNum type="arabicPeriod"/>
            </a:pPr>
            <a:r>
              <a:rPr lang="en-US"/>
              <a:t>“Is this API endpoint vulnerable to unauthorized access?”</a:t>
            </a:r>
          </a:p>
          <a:p>
            <a:pPr marL="342900" indent="-342900">
              <a:lnSpc>
                <a:spcPct val="150000"/>
              </a:lnSpc>
              <a:buFont typeface="+mj-lt"/>
              <a:buAutoNum type="arabicPeriod"/>
            </a:pPr>
            <a:r>
              <a:rPr lang="en-US"/>
              <a:t>“Am I handling CSRF correctly here?”</a:t>
            </a:r>
          </a:p>
          <a:p>
            <a:pPr marL="342900" indent="-342900">
              <a:lnSpc>
                <a:spcPct val="150000"/>
              </a:lnSpc>
              <a:buFont typeface="+mj-lt"/>
              <a:buAutoNum type="arabicPeriod"/>
            </a:pPr>
            <a:r>
              <a:rPr lang="en-US"/>
              <a:t>“Is this input properly validated and sanitized?”</a:t>
            </a:r>
          </a:p>
          <a:p>
            <a:pPr marL="342900" indent="-342900">
              <a:lnSpc>
                <a:spcPct val="150000"/>
              </a:lnSpc>
              <a:buFont typeface="+mj-lt"/>
              <a:buAutoNum type="arabicPeriod"/>
            </a:pPr>
            <a:r>
              <a:rPr lang="en-US"/>
              <a:t>“Could this logic be exploited?”</a:t>
            </a:r>
          </a:p>
          <a:p>
            <a:pPr marL="342900" indent="-342900">
              <a:lnSpc>
                <a:spcPct val="150000"/>
              </a:lnSpc>
              <a:buFont typeface="+mj-lt"/>
              <a:buAutoNum type="arabicPeriod"/>
            </a:pPr>
            <a:r>
              <a:rPr lang="en-US"/>
              <a:t>“Is this safe against mass assignment?”</a:t>
            </a:r>
          </a:p>
          <a:p>
            <a:pPr marL="342900" indent="-342900">
              <a:lnSpc>
                <a:spcPct val="150000"/>
              </a:lnSpc>
              <a:buFont typeface="+mj-lt"/>
              <a:buAutoNum type="arabicPeriod"/>
            </a:pPr>
            <a:r>
              <a:rPr lang="en-US"/>
              <a:t>“Are there any security risks in this implementation?”</a:t>
            </a:r>
            <a:endParaRPr lang="az-Latn-AZ"/>
          </a:p>
          <a:p>
            <a:endParaRPr lang="ru-RU"/>
          </a:p>
        </p:txBody>
      </p:sp>
    </p:spTree>
    <p:extLst>
      <p:ext uri="{BB962C8B-B14F-4D97-AF65-F5344CB8AC3E}">
        <p14:creationId xmlns:p14="http://schemas.microsoft.com/office/powerpoint/2010/main" val="4016612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9866FC3-0D8A-E749-8789-26C1B3246895}"/>
              </a:ext>
            </a:extLst>
          </p:cNvPr>
          <p:cNvPicPr>
            <a:picLocks noChangeAspect="1"/>
          </p:cNvPicPr>
          <p:nvPr/>
        </p:nvPicPr>
        <p:blipFill>
          <a:blip r:embed="rId2"/>
          <a:stretch>
            <a:fillRect/>
          </a:stretch>
        </p:blipFill>
        <p:spPr>
          <a:xfrm>
            <a:off x="3383045" y="784631"/>
            <a:ext cx="5425910" cy="5288738"/>
          </a:xfrm>
          <a:prstGeom prst="rect">
            <a:avLst/>
          </a:prstGeom>
        </p:spPr>
      </p:pic>
    </p:spTree>
    <p:extLst>
      <p:ext uri="{BB962C8B-B14F-4D97-AF65-F5344CB8AC3E}">
        <p14:creationId xmlns:p14="http://schemas.microsoft.com/office/powerpoint/2010/main" val="202372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0B7B0E4-D70A-5882-EF39-61B5EA5EC679}"/>
              </a:ext>
            </a:extLst>
          </p:cNvPr>
          <p:cNvPicPr>
            <a:picLocks noChangeAspect="1"/>
          </p:cNvPicPr>
          <p:nvPr/>
        </p:nvPicPr>
        <p:blipFill>
          <a:blip r:embed="rId2"/>
          <a:stretch>
            <a:fillRect/>
          </a:stretch>
        </p:blipFill>
        <p:spPr>
          <a:xfrm>
            <a:off x="3379234" y="456942"/>
            <a:ext cx="5433531" cy="5944115"/>
          </a:xfrm>
          <a:prstGeom prst="rect">
            <a:avLst/>
          </a:prstGeom>
        </p:spPr>
      </p:pic>
    </p:spTree>
    <p:extLst>
      <p:ext uri="{BB962C8B-B14F-4D97-AF65-F5344CB8AC3E}">
        <p14:creationId xmlns:p14="http://schemas.microsoft.com/office/powerpoint/2010/main" val="1251530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74830A4-671F-DEC7-02E5-0B944B9DB1C9}"/>
              </a:ext>
            </a:extLst>
          </p:cNvPr>
          <p:cNvPicPr>
            <a:picLocks noChangeAspect="1"/>
          </p:cNvPicPr>
          <p:nvPr/>
        </p:nvPicPr>
        <p:blipFill>
          <a:blip r:embed="rId2"/>
          <a:stretch>
            <a:fillRect/>
          </a:stretch>
        </p:blipFill>
        <p:spPr>
          <a:xfrm>
            <a:off x="3386855" y="1428576"/>
            <a:ext cx="5418290" cy="4000847"/>
          </a:xfrm>
          <a:prstGeom prst="rect">
            <a:avLst/>
          </a:prstGeom>
        </p:spPr>
      </p:pic>
    </p:spTree>
    <p:extLst>
      <p:ext uri="{BB962C8B-B14F-4D97-AF65-F5344CB8AC3E}">
        <p14:creationId xmlns:p14="http://schemas.microsoft.com/office/powerpoint/2010/main" val="2297495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EE97B-F7BD-5D80-FA23-88E65E4E62DF}"/>
              </a:ext>
            </a:extLst>
          </p:cNvPr>
          <p:cNvPicPr>
            <a:picLocks noChangeAspect="1"/>
          </p:cNvPicPr>
          <p:nvPr/>
        </p:nvPicPr>
        <p:blipFill>
          <a:blip r:embed="rId2"/>
          <a:stretch>
            <a:fillRect/>
          </a:stretch>
        </p:blipFill>
        <p:spPr>
          <a:xfrm>
            <a:off x="3245873" y="1135181"/>
            <a:ext cx="5700254" cy="4587638"/>
          </a:xfrm>
          <a:prstGeom prst="rect">
            <a:avLst/>
          </a:prstGeom>
        </p:spPr>
      </p:pic>
    </p:spTree>
    <p:extLst>
      <p:ext uri="{BB962C8B-B14F-4D97-AF65-F5344CB8AC3E}">
        <p14:creationId xmlns:p14="http://schemas.microsoft.com/office/powerpoint/2010/main" val="2728295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5B69DB-33A4-48C9-B377-41580149FBE2}"/>
              </a:ext>
            </a:extLst>
          </p:cNvPr>
          <p:cNvPicPr>
            <a:picLocks noChangeAspect="1"/>
          </p:cNvPicPr>
          <p:nvPr/>
        </p:nvPicPr>
        <p:blipFill>
          <a:blip r:embed="rId2"/>
          <a:stretch>
            <a:fillRect/>
          </a:stretch>
        </p:blipFill>
        <p:spPr>
          <a:xfrm>
            <a:off x="3253493" y="1013250"/>
            <a:ext cx="5685013" cy="4831499"/>
          </a:xfrm>
          <a:prstGeom prst="rect">
            <a:avLst/>
          </a:prstGeom>
        </p:spPr>
      </p:pic>
    </p:spTree>
    <p:extLst>
      <p:ext uri="{BB962C8B-B14F-4D97-AF65-F5344CB8AC3E}">
        <p14:creationId xmlns:p14="http://schemas.microsoft.com/office/powerpoint/2010/main" val="1297077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9E5A906-CB28-8D44-1762-B185E6B9E583}"/>
              </a:ext>
            </a:extLst>
          </p:cNvPr>
          <p:cNvPicPr>
            <a:picLocks noChangeAspect="1"/>
          </p:cNvPicPr>
          <p:nvPr/>
        </p:nvPicPr>
        <p:blipFill>
          <a:blip r:embed="rId2"/>
          <a:stretch>
            <a:fillRect/>
          </a:stretch>
        </p:blipFill>
        <p:spPr>
          <a:xfrm>
            <a:off x="3379234" y="1874385"/>
            <a:ext cx="5433531" cy="3109229"/>
          </a:xfrm>
          <a:prstGeom prst="rect">
            <a:avLst/>
          </a:prstGeom>
        </p:spPr>
      </p:pic>
    </p:spTree>
    <p:extLst>
      <p:ext uri="{BB962C8B-B14F-4D97-AF65-F5344CB8AC3E}">
        <p14:creationId xmlns:p14="http://schemas.microsoft.com/office/powerpoint/2010/main" val="4273118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3C808901-E5C7-2E00-B497-E38AF57D4FA2}"/>
              </a:ext>
            </a:extLst>
          </p:cNvPr>
          <p:cNvPicPr>
            <a:picLocks noChangeAspect="1"/>
          </p:cNvPicPr>
          <p:nvPr/>
        </p:nvPicPr>
        <p:blipFill>
          <a:blip r:embed="rId2"/>
          <a:stretch>
            <a:fillRect/>
          </a:stretch>
        </p:blipFill>
        <p:spPr>
          <a:xfrm>
            <a:off x="3409717" y="1249491"/>
            <a:ext cx="5372566" cy="4359018"/>
          </a:xfrm>
          <a:prstGeom prst="rect">
            <a:avLst/>
          </a:prstGeom>
        </p:spPr>
      </p:pic>
    </p:spTree>
    <p:extLst>
      <p:ext uri="{BB962C8B-B14F-4D97-AF65-F5344CB8AC3E}">
        <p14:creationId xmlns:p14="http://schemas.microsoft.com/office/powerpoint/2010/main" val="209758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91CC8B-E346-6DFD-6C12-607CF55E32F8}"/>
              </a:ext>
            </a:extLst>
          </p:cNvPr>
          <p:cNvPicPr>
            <a:picLocks noChangeAspect="1"/>
          </p:cNvPicPr>
          <p:nvPr/>
        </p:nvPicPr>
        <p:blipFill>
          <a:blip r:embed="rId2"/>
          <a:stretch>
            <a:fillRect/>
          </a:stretch>
        </p:blipFill>
        <p:spPr>
          <a:xfrm>
            <a:off x="3386855" y="1337128"/>
            <a:ext cx="5418290" cy="4183743"/>
          </a:xfrm>
          <a:prstGeom prst="rect">
            <a:avLst/>
          </a:prstGeom>
        </p:spPr>
      </p:pic>
    </p:spTree>
    <p:extLst>
      <p:ext uri="{BB962C8B-B14F-4D97-AF65-F5344CB8AC3E}">
        <p14:creationId xmlns:p14="http://schemas.microsoft.com/office/powerpoint/2010/main" val="1062547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174ADBF-8BDF-10B7-0D4E-2EE54A628071}"/>
              </a:ext>
            </a:extLst>
          </p:cNvPr>
          <p:cNvPicPr>
            <a:picLocks noChangeAspect="1"/>
          </p:cNvPicPr>
          <p:nvPr/>
        </p:nvPicPr>
        <p:blipFill>
          <a:blip r:embed="rId2"/>
          <a:stretch>
            <a:fillRect/>
          </a:stretch>
        </p:blipFill>
        <p:spPr>
          <a:xfrm>
            <a:off x="3402096" y="1744834"/>
            <a:ext cx="5387807" cy="3368332"/>
          </a:xfrm>
          <a:prstGeom prst="rect">
            <a:avLst/>
          </a:prstGeom>
        </p:spPr>
      </p:pic>
    </p:spTree>
    <p:extLst>
      <p:ext uri="{BB962C8B-B14F-4D97-AF65-F5344CB8AC3E}">
        <p14:creationId xmlns:p14="http://schemas.microsoft.com/office/powerpoint/2010/main" val="2476116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F8DF915-BDAA-B10B-2979-1C922D4B8140}"/>
              </a:ext>
            </a:extLst>
          </p:cNvPr>
          <p:cNvPicPr>
            <a:picLocks noChangeAspect="1"/>
          </p:cNvPicPr>
          <p:nvPr/>
        </p:nvPicPr>
        <p:blipFill>
          <a:blip r:embed="rId2"/>
          <a:stretch>
            <a:fillRect/>
          </a:stretch>
        </p:blipFill>
        <p:spPr>
          <a:xfrm>
            <a:off x="3447820" y="373115"/>
            <a:ext cx="5296359" cy="6111770"/>
          </a:xfrm>
          <a:prstGeom prst="rect">
            <a:avLst/>
          </a:prstGeom>
        </p:spPr>
      </p:pic>
    </p:spTree>
    <p:extLst>
      <p:ext uri="{BB962C8B-B14F-4D97-AF65-F5344CB8AC3E}">
        <p14:creationId xmlns:p14="http://schemas.microsoft.com/office/powerpoint/2010/main" val="246813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909310"/>
          </a:xfrm>
          <a:prstGeom prst="rect">
            <a:avLst/>
          </a:prstGeom>
          <a:noFill/>
        </p:spPr>
        <p:txBody>
          <a:bodyPr wrap="square">
            <a:spAutoFit/>
          </a:bodyPr>
          <a:lstStyle/>
          <a:p>
            <a:r>
              <a:rPr lang="en-US"/>
              <a:t>Frontend + AJAX (Vanilla JS)</a:t>
            </a:r>
          </a:p>
          <a:p>
            <a:pPr marL="342900" indent="-342900">
              <a:lnSpc>
                <a:spcPct val="150000"/>
              </a:lnSpc>
              <a:buFont typeface="+mj-lt"/>
              <a:buAutoNum type="arabicPeriod"/>
            </a:pPr>
            <a:r>
              <a:rPr lang="en-US"/>
              <a:t>“Is this AJAX request implemented correctly without jQuery?”</a:t>
            </a:r>
          </a:p>
          <a:p>
            <a:pPr marL="342900" indent="-342900">
              <a:lnSpc>
                <a:spcPct val="150000"/>
              </a:lnSpc>
              <a:buFont typeface="+mj-lt"/>
              <a:buAutoNum type="arabicPeriod"/>
            </a:pPr>
            <a:r>
              <a:rPr lang="en-US"/>
              <a:t>“How can this JS code be more robust?”</a:t>
            </a:r>
          </a:p>
          <a:p>
            <a:pPr marL="342900" indent="-342900">
              <a:lnSpc>
                <a:spcPct val="150000"/>
              </a:lnSpc>
              <a:buFont typeface="+mj-lt"/>
              <a:buAutoNum type="arabicPeriod"/>
            </a:pPr>
            <a:r>
              <a:rPr lang="en-US"/>
              <a:t>“Am I handling loading and error states properly?”</a:t>
            </a:r>
          </a:p>
          <a:p>
            <a:pPr marL="342900" indent="-342900">
              <a:lnSpc>
                <a:spcPct val="150000"/>
              </a:lnSpc>
              <a:buFont typeface="+mj-lt"/>
              <a:buAutoNum type="arabicPeriod"/>
            </a:pPr>
            <a:r>
              <a:rPr lang="en-US"/>
              <a:t>“Is this approach SEO-safe for web pages?”</a:t>
            </a:r>
          </a:p>
          <a:p>
            <a:pPr marL="342900" indent="-342900">
              <a:lnSpc>
                <a:spcPct val="150000"/>
              </a:lnSpc>
              <a:buFont typeface="+mj-lt"/>
              <a:buAutoNum type="arabicPeriod"/>
            </a:pPr>
            <a:r>
              <a:rPr lang="en-US"/>
              <a:t>“Could this cause race conditions on fast clicks?”</a:t>
            </a:r>
            <a:endParaRPr lang="az-Latn-AZ"/>
          </a:p>
          <a:p>
            <a:endParaRPr lang="az-Latn-AZ"/>
          </a:p>
          <a:p>
            <a:endParaRPr lang="az-Latn-AZ"/>
          </a:p>
          <a:p>
            <a:endParaRPr lang="az-Latn-AZ"/>
          </a:p>
          <a:p>
            <a:r>
              <a:rPr lang="en-US"/>
              <a:t>Test &amp; Maintainability</a:t>
            </a:r>
          </a:p>
          <a:p>
            <a:pPr marL="342900" indent="-342900">
              <a:lnSpc>
                <a:spcPct val="150000"/>
              </a:lnSpc>
              <a:buFont typeface="+mj-lt"/>
              <a:buAutoNum type="arabicPeriod"/>
            </a:pPr>
            <a:r>
              <a:rPr lang="en-US"/>
              <a:t>“Is this code testable?”</a:t>
            </a:r>
          </a:p>
          <a:p>
            <a:pPr marL="342900" indent="-342900">
              <a:lnSpc>
                <a:spcPct val="150000"/>
              </a:lnSpc>
              <a:buFont typeface="+mj-lt"/>
              <a:buAutoNum type="arabicPeriod"/>
            </a:pPr>
            <a:r>
              <a:rPr lang="en-US"/>
              <a:t>“What parts should be covered by feature tests?”</a:t>
            </a:r>
          </a:p>
          <a:p>
            <a:pPr marL="342900" indent="-342900">
              <a:lnSpc>
                <a:spcPct val="150000"/>
              </a:lnSpc>
              <a:buFont typeface="+mj-lt"/>
              <a:buAutoNum type="arabicPeriod"/>
            </a:pPr>
            <a:r>
              <a:rPr lang="en-US"/>
              <a:t>“How would you refactor this for better readability?”</a:t>
            </a:r>
          </a:p>
          <a:p>
            <a:pPr marL="342900" indent="-342900">
              <a:lnSpc>
                <a:spcPct val="150000"/>
              </a:lnSpc>
              <a:buFont typeface="+mj-lt"/>
              <a:buAutoNum type="arabicPeriod"/>
            </a:pPr>
            <a:r>
              <a:rPr lang="en-US"/>
              <a:t>“Is this too tightly coupled?”</a:t>
            </a:r>
          </a:p>
          <a:p>
            <a:pPr marL="342900" indent="-342900">
              <a:lnSpc>
                <a:spcPct val="150000"/>
              </a:lnSpc>
              <a:buFont typeface="+mj-lt"/>
              <a:buAutoNum type="arabicPeriod"/>
            </a:pPr>
            <a:r>
              <a:rPr lang="en-US"/>
              <a:t>“How can this be made easier to maintain long-term?”</a:t>
            </a:r>
            <a:endParaRPr lang="az-Latn-AZ"/>
          </a:p>
          <a:p>
            <a:endParaRPr lang="ru-RU"/>
          </a:p>
        </p:txBody>
      </p:sp>
    </p:spTree>
    <p:extLst>
      <p:ext uri="{BB962C8B-B14F-4D97-AF65-F5344CB8AC3E}">
        <p14:creationId xmlns:p14="http://schemas.microsoft.com/office/powerpoint/2010/main" val="211171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B08B05E-DCC0-5A50-2693-9F7AB15F80CC}"/>
              </a:ext>
            </a:extLst>
          </p:cNvPr>
          <p:cNvPicPr>
            <a:picLocks noChangeAspect="1"/>
          </p:cNvPicPr>
          <p:nvPr/>
        </p:nvPicPr>
        <p:blipFill>
          <a:blip r:embed="rId2"/>
          <a:stretch>
            <a:fillRect/>
          </a:stretch>
        </p:blipFill>
        <p:spPr>
          <a:xfrm>
            <a:off x="3447820" y="1241870"/>
            <a:ext cx="5296359" cy="4374259"/>
          </a:xfrm>
          <a:prstGeom prst="rect">
            <a:avLst/>
          </a:prstGeom>
        </p:spPr>
      </p:pic>
    </p:spTree>
    <p:extLst>
      <p:ext uri="{BB962C8B-B14F-4D97-AF65-F5344CB8AC3E}">
        <p14:creationId xmlns:p14="http://schemas.microsoft.com/office/powerpoint/2010/main" val="177505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34D8005-1D8C-0686-5BE5-B154A7D5F339}"/>
              </a:ext>
            </a:extLst>
          </p:cNvPr>
          <p:cNvPicPr>
            <a:picLocks noChangeAspect="1"/>
          </p:cNvPicPr>
          <p:nvPr/>
        </p:nvPicPr>
        <p:blipFill>
          <a:blip r:embed="rId2"/>
          <a:stretch>
            <a:fillRect/>
          </a:stretch>
        </p:blipFill>
        <p:spPr>
          <a:xfrm>
            <a:off x="3360183" y="933233"/>
            <a:ext cx="5471634" cy="4991533"/>
          </a:xfrm>
          <a:prstGeom prst="rect">
            <a:avLst/>
          </a:prstGeom>
        </p:spPr>
      </p:pic>
    </p:spTree>
    <p:extLst>
      <p:ext uri="{BB962C8B-B14F-4D97-AF65-F5344CB8AC3E}">
        <p14:creationId xmlns:p14="http://schemas.microsoft.com/office/powerpoint/2010/main" val="4031949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6894ECA-541B-D624-DA26-DA50BFC4665F}"/>
              </a:ext>
            </a:extLst>
          </p:cNvPr>
          <p:cNvPicPr>
            <a:picLocks noChangeAspect="1"/>
          </p:cNvPicPr>
          <p:nvPr/>
        </p:nvPicPr>
        <p:blipFill>
          <a:blip r:embed="rId2"/>
          <a:stretch>
            <a:fillRect/>
          </a:stretch>
        </p:blipFill>
        <p:spPr>
          <a:xfrm>
            <a:off x="3341131" y="1935350"/>
            <a:ext cx="5509737" cy="2987299"/>
          </a:xfrm>
          <a:prstGeom prst="rect">
            <a:avLst/>
          </a:prstGeom>
        </p:spPr>
      </p:pic>
    </p:spTree>
    <p:extLst>
      <p:ext uri="{BB962C8B-B14F-4D97-AF65-F5344CB8AC3E}">
        <p14:creationId xmlns:p14="http://schemas.microsoft.com/office/powerpoint/2010/main" val="3141990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CE828D9-29DD-C478-811D-A657C47F8F7F}"/>
              </a:ext>
            </a:extLst>
          </p:cNvPr>
          <p:cNvPicPr>
            <a:picLocks noChangeAspect="1"/>
          </p:cNvPicPr>
          <p:nvPr/>
        </p:nvPicPr>
        <p:blipFill>
          <a:blip r:embed="rId2"/>
          <a:stretch>
            <a:fillRect/>
          </a:stretch>
        </p:blipFill>
        <p:spPr>
          <a:xfrm>
            <a:off x="3211580" y="815113"/>
            <a:ext cx="5768840" cy="5227773"/>
          </a:xfrm>
          <a:prstGeom prst="rect">
            <a:avLst/>
          </a:prstGeom>
        </p:spPr>
      </p:pic>
    </p:spTree>
    <p:extLst>
      <p:ext uri="{BB962C8B-B14F-4D97-AF65-F5344CB8AC3E}">
        <p14:creationId xmlns:p14="http://schemas.microsoft.com/office/powerpoint/2010/main" val="3453177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68C5203-6A98-52C4-1B5B-1D71DED23108}"/>
              </a:ext>
            </a:extLst>
          </p:cNvPr>
          <p:cNvPicPr>
            <a:picLocks noChangeAspect="1"/>
          </p:cNvPicPr>
          <p:nvPr/>
        </p:nvPicPr>
        <p:blipFill>
          <a:blip r:embed="rId2"/>
          <a:stretch>
            <a:fillRect/>
          </a:stretch>
        </p:blipFill>
        <p:spPr>
          <a:xfrm>
            <a:off x="3196338" y="1299025"/>
            <a:ext cx="5799323" cy="4259949"/>
          </a:xfrm>
          <a:prstGeom prst="rect">
            <a:avLst/>
          </a:prstGeom>
        </p:spPr>
      </p:pic>
    </p:spTree>
    <p:extLst>
      <p:ext uri="{BB962C8B-B14F-4D97-AF65-F5344CB8AC3E}">
        <p14:creationId xmlns:p14="http://schemas.microsoft.com/office/powerpoint/2010/main" val="4163196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9D643EE-B502-5E4A-ED1B-41D271FDC61B}"/>
              </a:ext>
            </a:extLst>
          </p:cNvPr>
          <p:cNvPicPr>
            <a:picLocks noChangeAspect="1"/>
          </p:cNvPicPr>
          <p:nvPr/>
        </p:nvPicPr>
        <p:blipFill>
          <a:blip r:embed="rId2"/>
          <a:stretch>
            <a:fillRect/>
          </a:stretch>
        </p:blipFill>
        <p:spPr>
          <a:xfrm>
            <a:off x="3303028" y="232133"/>
            <a:ext cx="5585944" cy="6393734"/>
          </a:xfrm>
          <a:prstGeom prst="rect">
            <a:avLst/>
          </a:prstGeom>
        </p:spPr>
      </p:pic>
    </p:spTree>
    <p:extLst>
      <p:ext uri="{BB962C8B-B14F-4D97-AF65-F5344CB8AC3E}">
        <p14:creationId xmlns:p14="http://schemas.microsoft.com/office/powerpoint/2010/main" val="101210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1E10F00-BEB0-4EF1-3347-570E433E74EF}"/>
              </a:ext>
            </a:extLst>
          </p:cNvPr>
          <p:cNvPicPr>
            <a:picLocks noChangeAspect="1"/>
          </p:cNvPicPr>
          <p:nvPr/>
        </p:nvPicPr>
        <p:blipFill>
          <a:blip r:embed="rId2"/>
          <a:stretch>
            <a:fillRect/>
          </a:stretch>
        </p:blipFill>
        <p:spPr>
          <a:xfrm>
            <a:off x="3356372" y="1093267"/>
            <a:ext cx="5479255" cy="4671465"/>
          </a:xfrm>
          <a:prstGeom prst="rect">
            <a:avLst/>
          </a:prstGeom>
        </p:spPr>
      </p:pic>
    </p:spTree>
    <p:extLst>
      <p:ext uri="{BB962C8B-B14F-4D97-AF65-F5344CB8AC3E}">
        <p14:creationId xmlns:p14="http://schemas.microsoft.com/office/powerpoint/2010/main" val="2542130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0C5D05-B39B-99B8-BB41-464653028894}"/>
              </a:ext>
            </a:extLst>
          </p:cNvPr>
          <p:cNvPicPr>
            <a:picLocks noChangeAspect="1"/>
          </p:cNvPicPr>
          <p:nvPr/>
        </p:nvPicPr>
        <p:blipFill>
          <a:blip r:embed="rId2"/>
          <a:stretch>
            <a:fillRect/>
          </a:stretch>
        </p:blipFill>
        <p:spPr>
          <a:xfrm>
            <a:off x="3230631" y="296908"/>
            <a:ext cx="5730737" cy="6264183"/>
          </a:xfrm>
          <a:prstGeom prst="rect">
            <a:avLst/>
          </a:prstGeom>
        </p:spPr>
      </p:pic>
    </p:spTree>
    <p:extLst>
      <p:ext uri="{BB962C8B-B14F-4D97-AF65-F5344CB8AC3E}">
        <p14:creationId xmlns:p14="http://schemas.microsoft.com/office/powerpoint/2010/main" val="207794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07CA32-823A-00F4-BA7A-0A75F4D2E978}"/>
              </a:ext>
            </a:extLst>
          </p:cNvPr>
          <p:cNvPicPr>
            <a:picLocks noChangeAspect="1"/>
          </p:cNvPicPr>
          <p:nvPr/>
        </p:nvPicPr>
        <p:blipFill>
          <a:blip r:embed="rId2"/>
          <a:stretch>
            <a:fillRect/>
          </a:stretch>
        </p:blipFill>
        <p:spPr>
          <a:xfrm>
            <a:off x="3322079" y="750338"/>
            <a:ext cx="5547841" cy="5357324"/>
          </a:xfrm>
          <a:prstGeom prst="rect">
            <a:avLst/>
          </a:prstGeom>
        </p:spPr>
      </p:pic>
    </p:spTree>
    <p:extLst>
      <p:ext uri="{BB962C8B-B14F-4D97-AF65-F5344CB8AC3E}">
        <p14:creationId xmlns:p14="http://schemas.microsoft.com/office/powerpoint/2010/main" val="1299730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7B63390-A9B5-2517-1F35-32C2869E8181}"/>
              </a:ext>
            </a:extLst>
          </p:cNvPr>
          <p:cNvPicPr>
            <a:picLocks noChangeAspect="1"/>
          </p:cNvPicPr>
          <p:nvPr/>
        </p:nvPicPr>
        <p:blipFill>
          <a:blip r:embed="rId2"/>
          <a:stretch>
            <a:fillRect/>
          </a:stretch>
        </p:blipFill>
        <p:spPr>
          <a:xfrm>
            <a:off x="3207769" y="449322"/>
            <a:ext cx="5776461" cy="5959356"/>
          </a:xfrm>
          <a:prstGeom prst="rect">
            <a:avLst/>
          </a:prstGeom>
        </p:spPr>
      </p:pic>
    </p:spTree>
    <p:extLst>
      <p:ext uri="{BB962C8B-B14F-4D97-AF65-F5344CB8AC3E}">
        <p14:creationId xmlns:p14="http://schemas.microsoft.com/office/powerpoint/2010/main" val="3650449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585323"/>
          </a:xfrm>
          <a:prstGeom prst="rect">
            <a:avLst/>
          </a:prstGeom>
          <a:noFill/>
        </p:spPr>
        <p:txBody>
          <a:bodyPr wrap="square">
            <a:spAutoFit/>
          </a:bodyPr>
          <a:lstStyle/>
          <a:p>
            <a:r>
              <a:rPr lang="az-Latn-AZ"/>
              <a:t>Copilot-u daha ağıllı etmək üçün qızıl tövsiyə:</a:t>
            </a:r>
          </a:p>
          <a:p>
            <a:endParaRPr lang="az-Latn-AZ"/>
          </a:p>
          <a:p>
            <a:r>
              <a:rPr lang="en-US"/>
              <a:t>Prompt verəndə kontekst yarat:</a:t>
            </a:r>
            <a:r>
              <a:rPr lang="az-Latn-AZ"/>
              <a:t> </a:t>
            </a:r>
          </a:p>
          <a:p>
            <a:pPr marL="742950" lvl="1" indent="-285750">
              <a:lnSpc>
                <a:spcPct val="150000"/>
              </a:lnSpc>
              <a:buFont typeface="Arial" panose="020B0604020202020204" pitchFamily="34" charset="0"/>
              <a:buChar char="•"/>
            </a:pPr>
            <a:r>
              <a:rPr lang="en-US" b="1"/>
              <a:t>Pis</a:t>
            </a:r>
            <a:r>
              <a:rPr lang="en-US"/>
              <a:t>: is this correct?</a:t>
            </a:r>
            <a:endParaRPr lang="az-Latn-AZ"/>
          </a:p>
          <a:p>
            <a:pPr marL="742950" lvl="1" indent="-285750">
              <a:lnSpc>
                <a:spcPct val="150000"/>
              </a:lnSpc>
              <a:buFont typeface="Arial" panose="020B0604020202020204" pitchFamily="34" charset="0"/>
              <a:buChar char="•"/>
            </a:pPr>
            <a:r>
              <a:rPr lang="en-US" b="1"/>
              <a:t>Yaxşı</a:t>
            </a:r>
            <a:r>
              <a:rPr lang="en-US"/>
              <a:t>: “This is part of a Laravel e-commerce checkout flow. Is this approach correct and production-ready?”</a:t>
            </a:r>
            <a:endParaRPr lang="az-Latn-AZ"/>
          </a:p>
          <a:p>
            <a:endParaRPr lang="az-Latn-AZ"/>
          </a:p>
          <a:p>
            <a:endParaRPr lang="az-Latn-AZ"/>
          </a:p>
          <a:p>
            <a:r>
              <a:rPr lang="en-US"/>
              <a:t>Copilot kontekstlə 3 qat daha yaxşı işləyir.</a:t>
            </a:r>
            <a:endParaRPr lang="ru-RU"/>
          </a:p>
        </p:txBody>
      </p:sp>
    </p:spTree>
    <p:extLst>
      <p:ext uri="{BB962C8B-B14F-4D97-AF65-F5344CB8AC3E}">
        <p14:creationId xmlns:p14="http://schemas.microsoft.com/office/powerpoint/2010/main" val="3693823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913288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https://opencode.ai/download</a:t>
            </a:r>
            <a:endParaRPr lang="ru-RU"/>
          </a:p>
        </p:txBody>
      </p:sp>
      <p:pic>
        <p:nvPicPr>
          <p:cNvPr id="3" name="Picture 2">
            <a:extLst>
              <a:ext uri="{FF2B5EF4-FFF2-40B4-BE49-F238E27FC236}">
                <a16:creationId xmlns:a16="http://schemas.microsoft.com/office/drawing/2014/main" id="{DA6F0723-06CB-E01E-1082-F5ABEE954FCB}"/>
              </a:ext>
            </a:extLst>
          </p:cNvPr>
          <p:cNvPicPr>
            <a:picLocks noChangeAspect="1"/>
          </p:cNvPicPr>
          <p:nvPr/>
        </p:nvPicPr>
        <p:blipFill>
          <a:blip r:embed="rId2"/>
          <a:stretch>
            <a:fillRect/>
          </a:stretch>
        </p:blipFill>
        <p:spPr>
          <a:xfrm>
            <a:off x="-1622" y="413106"/>
            <a:ext cx="12192000" cy="6454962"/>
          </a:xfrm>
          <a:prstGeom prst="rect">
            <a:avLst/>
          </a:prstGeom>
        </p:spPr>
      </p:pic>
    </p:spTree>
    <p:extLst>
      <p:ext uri="{BB962C8B-B14F-4D97-AF65-F5344CB8AC3E}">
        <p14:creationId xmlns:p14="http://schemas.microsoft.com/office/powerpoint/2010/main" val="489769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D1F88123-41B8-320F-1DCB-F458E4A3B7B0}"/>
              </a:ext>
            </a:extLst>
          </p:cNvPr>
          <p:cNvPicPr>
            <a:picLocks noChangeAspect="1"/>
          </p:cNvPicPr>
          <p:nvPr/>
        </p:nvPicPr>
        <p:blipFill>
          <a:blip r:embed="rId2"/>
          <a:stretch>
            <a:fillRect/>
          </a:stretch>
        </p:blipFill>
        <p:spPr>
          <a:xfrm>
            <a:off x="-1622" y="587644"/>
            <a:ext cx="12192000" cy="5682711"/>
          </a:xfrm>
          <a:prstGeom prst="rect">
            <a:avLst/>
          </a:prstGeom>
        </p:spPr>
      </p:pic>
    </p:spTree>
    <p:extLst>
      <p:ext uri="{BB962C8B-B14F-4D97-AF65-F5344CB8AC3E}">
        <p14:creationId xmlns:p14="http://schemas.microsoft.com/office/powerpoint/2010/main" val="16613140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b="1"/>
              <a:t>config.inc.php </a:t>
            </a:r>
            <a:r>
              <a:rPr lang="az-Latn-AZ"/>
              <a:t>adında fayl yaratmaq lazımdır</a:t>
            </a:r>
          </a:p>
          <a:p>
            <a:endParaRPr lang="ru-RU"/>
          </a:p>
        </p:txBody>
      </p:sp>
      <p:pic>
        <p:nvPicPr>
          <p:cNvPr id="3" name="Picture 2">
            <a:extLst>
              <a:ext uri="{FF2B5EF4-FFF2-40B4-BE49-F238E27FC236}">
                <a16:creationId xmlns:a16="http://schemas.microsoft.com/office/drawing/2014/main" id="{BC986EF2-F16B-D91C-A180-3F20F0D151CF}"/>
              </a:ext>
            </a:extLst>
          </p:cNvPr>
          <p:cNvPicPr>
            <a:picLocks noChangeAspect="1"/>
          </p:cNvPicPr>
          <p:nvPr/>
        </p:nvPicPr>
        <p:blipFill>
          <a:blip r:embed="rId2"/>
          <a:stretch>
            <a:fillRect/>
          </a:stretch>
        </p:blipFill>
        <p:spPr>
          <a:xfrm>
            <a:off x="3252913" y="1060314"/>
            <a:ext cx="4996878" cy="51937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311699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03681-108B-8363-D382-E479B43B2EC6}"/>
              </a:ext>
            </a:extLst>
          </p:cNvPr>
          <p:cNvPicPr>
            <a:picLocks noChangeAspect="1"/>
          </p:cNvPicPr>
          <p:nvPr/>
        </p:nvPicPr>
        <p:blipFill>
          <a:blip r:embed="rId2"/>
          <a:stretch>
            <a:fillRect/>
          </a:stretch>
        </p:blipFill>
        <p:spPr>
          <a:xfrm>
            <a:off x="63700" y="0"/>
            <a:ext cx="12064600" cy="6858000"/>
          </a:xfrm>
          <a:prstGeom prst="rect">
            <a:avLst/>
          </a:prstGeom>
        </p:spPr>
      </p:pic>
    </p:spTree>
    <p:extLst>
      <p:ext uri="{BB962C8B-B14F-4D97-AF65-F5344CB8AC3E}">
        <p14:creationId xmlns:p14="http://schemas.microsoft.com/office/powerpoint/2010/main" val="769860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C31D90E-45EA-6CDA-489E-9D8D748146AD}"/>
              </a:ext>
            </a:extLst>
          </p:cNvPr>
          <p:cNvPicPr>
            <a:picLocks noChangeAspect="1"/>
          </p:cNvPicPr>
          <p:nvPr/>
        </p:nvPicPr>
        <p:blipFill>
          <a:blip r:embed="rId2"/>
          <a:stretch>
            <a:fillRect/>
          </a:stretch>
        </p:blipFill>
        <p:spPr>
          <a:xfrm>
            <a:off x="1420725" y="738907"/>
            <a:ext cx="9350550" cy="53801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5988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hlinkClick r:id="rId2"/>
              </a:rPr>
              <a:t>https://laravelshift.com</a:t>
            </a:r>
            <a:endParaRPr lang="az-Latn-AZ"/>
          </a:p>
          <a:p>
            <a:endParaRPr lang="az-Latn-AZ"/>
          </a:p>
          <a:p>
            <a:endParaRPr lang="az-Latn-AZ"/>
          </a:p>
          <a:p>
            <a:r>
              <a:rPr lang="az-Latn-AZ"/>
              <a:t>Gələcəkdə laraveli upgrade etmək üçün.</a:t>
            </a:r>
            <a:endParaRPr lang="ru-RU"/>
          </a:p>
        </p:txBody>
      </p:sp>
    </p:spTree>
    <p:extLst>
      <p:ext uri="{BB962C8B-B14F-4D97-AF65-F5344CB8AC3E}">
        <p14:creationId xmlns:p14="http://schemas.microsoft.com/office/powerpoint/2010/main" val="21307556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E7EA6089-AD01-232D-C2CA-D9846646E1A9}"/>
              </a:ext>
            </a:extLst>
          </p:cNvPr>
          <p:cNvGraphicFramePr>
            <a:graphicFrameLocks noGrp="1"/>
          </p:cNvGraphicFramePr>
          <p:nvPr>
            <p:extLst>
              <p:ext uri="{D42A27DB-BD31-4B8C-83A1-F6EECF244321}">
                <p14:modId xmlns:p14="http://schemas.microsoft.com/office/powerpoint/2010/main" val="3009157881"/>
              </p:ext>
            </p:extLst>
          </p:nvPr>
        </p:nvGraphicFramePr>
        <p:xfrm>
          <a:off x="453957" y="1044677"/>
          <a:ext cx="11284086" cy="4768645"/>
        </p:xfrm>
        <a:graphic>
          <a:graphicData uri="http://schemas.openxmlformats.org/drawingml/2006/table">
            <a:tbl>
              <a:tblPr/>
              <a:tblGrid>
                <a:gridCol w="1894999">
                  <a:extLst>
                    <a:ext uri="{9D8B030D-6E8A-4147-A177-3AD203B41FA5}">
                      <a16:colId xmlns:a16="http://schemas.microsoft.com/office/drawing/2014/main" val="2763488416"/>
                    </a:ext>
                  </a:extLst>
                </a:gridCol>
                <a:gridCol w="1894999">
                  <a:extLst>
                    <a:ext uri="{9D8B030D-6E8A-4147-A177-3AD203B41FA5}">
                      <a16:colId xmlns:a16="http://schemas.microsoft.com/office/drawing/2014/main" val="2873784033"/>
                    </a:ext>
                  </a:extLst>
                </a:gridCol>
                <a:gridCol w="1894999">
                  <a:extLst>
                    <a:ext uri="{9D8B030D-6E8A-4147-A177-3AD203B41FA5}">
                      <a16:colId xmlns:a16="http://schemas.microsoft.com/office/drawing/2014/main" val="3650415722"/>
                    </a:ext>
                  </a:extLst>
                </a:gridCol>
                <a:gridCol w="5599089">
                  <a:extLst>
                    <a:ext uri="{9D8B030D-6E8A-4147-A177-3AD203B41FA5}">
                      <a16:colId xmlns:a16="http://schemas.microsoft.com/office/drawing/2014/main" val="3948234711"/>
                    </a:ext>
                  </a:extLst>
                </a:gridCol>
              </a:tblGrid>
              <a:tr h="204769">
                <a:tc>
                  <a:txBody>
                    <a:bodyPr/>
                    <a:lstStyle/>
                    <a:p>
                      <a:r>
                        <a:rPr lang="en-US" sz="1800"/>
                        <a:t>Alət/Plugin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5787653"/>
                  </a:ext>
                </a:extLst>
              </a:tr>
              <a:tr h="972652">
                <a:tc>
                  <a:txBody>
                    <a:bodyPr/>
                    <a:lstStyle/>
                    <a:p>
                      <a:r>
                        <a:rPr lang="en-US" sz="1800" b="1"/>
                        <a:t>Laravel Idea</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 PhpStorm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üçün ən güclü AI-assistant. Model, relationship, migration, factory, seed və query generation-i avtomatlaşdırır.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746460"/>
                  </a:ext>
                </a:extLst>
              </a:tr>
              <a:tr h="665499">
                <a:tc>
                  <a:txBody>
                    <a:bodyPr/>
                    <a:lstStyle/>
                    <a:p>
                      <a:r>
                        <a:rPr lang="en-US" sz="1800" b="1"/>
                        <a:t>Laravel Shift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service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Mövcud layihələri upgrade, code refactor və relationship check edə bilir.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166788"/>
                  </a:ext>
                </a:extLst>
              </a:tr>
              <a:tr h="665499">
                <a:tc>
                  <a:txBody>
                    <a:bodyPr/>
                    <a:lstStyle/>
                    <a:p>
                      <a:r>
                        <a:rPr lang="en-US" sz="1800" b="1"/>
                        <a:t>AI Helper for Laravel (GitHub Projects)</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Assistant</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Open-source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modellərinə relationships əlavə etmək üçün AI təklifləri yaradır.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1435399"/>
                  </a:ext>
                </a:extLst>
              </a:tr>
              <a:tr h="665499">
                <a:tc>
                  <a:txBody>
                    <a:bodyPr/>
                    <a:lstStyle/>
                    <a:p>
                      <a:r>
                        <a:rPr lang="en-US" sz="1800" b="1"/>
                        <a:t>Tabnine</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AI-based autocompletion, relationship method-ları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7868681"/>
                  </a:ext>
                </a:extLst>
              </a:tr>
              <a:tr h="511922">
                <a:tc>
                  <a:txBody>
                    <a:bodyPr/>
                    <a:lstStyle/>
                    <a:p>
                      <a:r>
                        <a:rPr lang="en-US" sz="1800" b="1"/>
                        <a:t>GitHub Copilot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 (trial mövcuddur)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Kod yazarkən hasMany, belongsTo tipli əlaqələri avtomatik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733220"/>
                  </a:ext>
                </a:extLst>
              </a:tr>
              <a:tr h="665499">
                <a:tc>
                  <a:txBody>
                    <a:bodyPr/>
                    <a:lstStyle/>
                    <a:p>
                      <a:r>
                        <a:rPr lang="en-US" sz="1800" b="1"/>
                        <a:t>Pinecone + ChatGPT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Daha kompleks relation logic üçün AI prompt əsasında model kodlarını generasiya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077135"/>
                  </a:ext>
                </a:extLst>
              </a:tr>
            </a:tbl>
          </a:graphicData>
        </a:graphic>
      </p:graphicFrame>
    </p:spTree>
    <p:extLst>
      <p:ext uri="{BB962C8B-B14F-4D97-AF65-F5344CB8AC3E}">
        <p14:creationId xmlns:p14="http://schemas.microsoft.com/office/powerpoint/2010/main" val="488450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t>Lazım olarsa əgər burada yazıram.</a:t>
            </a:r>
          </a:p>
          <a:p>
            <a:endParaRPr lang="az-Latn-AZ"/>
          </a:p>
          <a:p>
            <a:r>
              <a:rPr lang="az-Latn-AZ"/>
              <a:t>Mən yükləməmişəm əgər hansısa birisini yükləsəm mütləq qeyd edəcəm.</a:t>
            </a:r>
          </a:p>
          <a:p>
            <a:endParaRPr lang="ru-RU"/>
          </a:p>
        </p:txBody>
      </p:sp>
      <p:graphicFrame>
        <p:nvGraphicFramePr>
          <p:cNvPr id="2" name="Table 1">
            <a:extLst>
              <a:ext uri="{FF2B5EF4-FFF2-40B4-BE49-F238E27FC236}">
                <a16:creationId xmlns:a16="http://schemas.microsoft.com/office/drawing/2014/main" id="{F6D58900-D00A-9A49-161E-E0A65B415EB0}"/>
              </a:ext>
            </a:extLst>
          </p:cNvPr>
          <p:cNvGraphicFramePr>
            <a:graphicFrameLocks noGrp="1"/>
          </p:cNvGraphicFramePr>
          <p:nvPr>
            <p:extLst>
              <p:ext uri="{D42A27DB-BD31-4B8C-83A1-F6EECF244321}">
                <p14:modId xmlns:p14="http://schemas.microsoft.com/office/powerpoint/2010/main" val="1231957186"/>
              </p:ext>
            </p:extLst>
          </p:nvPr>
        </p:nvGraphicFramePr>
        <p:xfrm>
          <a:off x="989838" y="1825625"/>
          <a:ext cx="10212324" cy="4351338"/>
        </p:xfrm>
        <a:graphic>
          <a:graphicData uri="http://schemas.openxmlformats.org/drawingml/2006/table">
            <a:tbl>
              <a:tblPr/>
              <a:tblGrid>
                <a:gridCol w="2553081">
                  <a:extLst>
                    <a:ext uri="{9D8B030D-6E8A-4147-A177-3AD203B41FA5}">
                      <a16:colId xmlns:a16="http://schemas.microsoft.com/office/drawing/2014/main" val="1390550823"/>
                    </a:ext>
                  </a:extLst>
                </a:gridCol>
                <a:gridCol w="2553081">
                  <a:extLst>
                    <a:ext uri="{9D8B030D-6E8A-4147-A177-3AD203B41FA5}">
                      <a16:colId xmlns:a16="http://schemas.microsoft.com/office/drawing/2014/main" val="1668606019"/>
                    </a:ext>
                  </a:extLst>
                </a:gridCol>
                <a:gridCol w="2553081">
                  <a:extLst>
                    <a:ext uri="{9D8B030D-6E8A-4147-A177-3AD203B41FA5}">
                      <a16:colId xmlns:a16="http://schemas.microsoft.com/office/drawing/2014/main" val="2264165429"/>
                    </a:ext>
                  </a:extLst>
                </a:gridCol>
                <a:gridCol w="2553081">
                  <a:extLst>
                    <a:ext uri="{9D8B030D-6E8A-4147-A177-3AD203B41FA5}">
                      <a16:colId xmlns:a16="http://schemas.microsoft.com/office/drawing/2014/main" val="1743159562"/>
                    </a:ext>
                  </a:extLst>
                </a:gridCol>
              </a:tblGrid>
              <a:tr h="355211">
                <a:tc>
                  <a:txBody>
                    <a:bodyPr/>
                    <a:lstStyle/>
                    <a:p>
                      <a:r>
                        <a:rPr lang="en-US" sz="1700"/>
                        <a:t>Alət/Plugin</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Tipi</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 / Pullu</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Qısa Təsvir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225855"/>
                  </a:ext>
                </a:extLst>
              </a:tr>
              <a:tr h="1154437">
                <a:tc>
                  <a:txBody>
                    <a:bodyPr/>
                    <a:lstStyle/>
                    <a:p>
                      <a:r>
                        <a:rPr lang="en-US" sz="1700" b="1"/>
                        <a:t>Reliese Laravel</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Existing database-dən Eloquent models və relationships avtomatik generasiya edir.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0447990"/>
                  </a:ext>
                </a:extLst>
              </a:tr>
              <a:tr h="1420845">
                <a:tc>
                  <a:txBody>
                    <a:bodyPr/>
                    <a:lstStyle/>
                    <a:p>
                      <a:r>
                        <a:rPr lang="en-US" sz="1700" b="1"/>
                        <a:t>Blueprint (Laravel package)</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YAML-dən migration, model və relationship-lar yaratmaq üçün Laravel-friendly generator.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0888057"/>
                  </a:ext>
                </a:extLst>
              </a:tr>
              <a:tr h="1420845">
                <a:tc>
                  <a:txBody>
                    <a:bodyPr/>
                    <a:lstStyle/>
                    <a:p>
                      <a:r>
                        <a:rPr lang="en-US" sz="1700" b="1"/>
                        <a:t>Laravel ER Diagram Generator</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Artisan command ilə database ER diagramları çıxarmaq və relationships vizuallaşdırmaq.</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2864991"/>
                  </a:ext>
                </a:extLst>
              </a:tr>
            </a:tbl>
          </a:graphicData>
        </a:graphic>
      </p:graphicFrame>
    </p:spTree>
    <p:extLst>
      <p:ext uri="{BB962C8B-B14F-4D97-AF65-F5344CB8AC3E}">
        <p14:creationId xmlns:p14="http://schemas.microsoft.com/office/powerpoint/2010/main" val="3685920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369409F-E139-74D0-8087-813D2B7215CE}"/>
              </a:ext>
            </a:extLst>
          </p:cNvPr>
          <p:cNvPicPr>
            <a:picLocks noChangeAspect="1"/>
          </p:cNvPicPr>
          <p:nvPr/>
        </p:nvPicPr>
        <p:blipFill>
          <a:blip r:embed="rId2"/>
          <a:stretch>
            <a:fillRect/>
          </a:stretch>
        </p:blipFill>
        <p:spPr>
          <a:xfrm>
            <a:off x="1529975" y="646331"/>
            <a:ext cx="2400508" cy="5555461"/>
          </a:xfrm>
          <a:prstGeom prst="rect">
            <a:avLst/>
          </a:prstGeom>
        </p:spPr>
      </p:pic>
      <p:pic>
        <p:nvPicPr>
          <p:cNvPr id="6" name="Picture 5">
            <a:extLst>
              <a:ext uri="{FF2B5EF4-FFF2-40B4-BE49-F238E27FC236}">
                <a16:creationId xmlns:a16="http://schemas.microsoft.com/office/drawing/2014/main" id="{F5C17E28-4D14-63C7-3E87-BBBD40A21D4C}"/>
              </a:ext>
            </a:extLst>
          </p:cNvPr>
          <p:cNvPicPr>
            <a:picLocks noChangeAspect="1"/>
          </p:cNvPicPr>
          <p:nvPr/>
        </p:nvPicPr>
        <p:blipFill>
          <a:blip r:embed="rId3"/>
          <a:stretch>
            <a:fillRect/>
          </a:stretch>
        </p:blipFill>
        <p:spPr>
          <a:xfrm>
            <a:off x="5695924" y="646331"/>
            <a:ext cx="2453853" cy="2095682"/>
          </a:xfrm>
          <a:prstGeom prst="rect">
            <a:avLst/>
          </a:prstGeom>
        </p:spPr>
      </p:pic>
    </p:spTree>
    <p:extLst>
      <p:ext uri="{BB962C8B-B14F-4D97-AF65-F5344CB8AC3E}">
        <p14:creationId xmlns:p14="http://schemas.microsoft.com/office/powerpoint/2010/main" val="294297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hlinkClick r:id="rId2"/>
              </a:rPr>
              <a:t>https://phpstorm.ru.uptodown.com/windows/download</a:t>
            </a:r>
            <a:endParaRPr lang="az-Latn-AZ"/>
          </a:p>
          <a:p>
            <a:endParaRPr lang="az-Latn-AZ"/>
          </a:p>
          <a:p>
            <a:r>
              <a:rPr lang="az-Latn-AZ"/>
              <a:t>2 proqram ilə eyni iproyekti yığmaq olar. </a:t>
            </a:r>
            <a:endParaRPr lang="ru-RU"/>
          </a:p>
        </p:txBody>
      </p:sp>
      <p:pic>
        <p:nvPicPr>
          <p:cNvPr id="3" name="Picture 2">
            <a:extLst>
              <a:ext uri="{FF2B5EF4-FFF2-40B4-BE49-F238E27FC236}">
                <a16:creationId xmlns:a16="http://schemas.microsoft.com/office/drawing/2014/main" id="{BDD4A52F-FA01-53DA-FA19-2EB80E505FEC}"/>
              </a:ext>
            </a:extLst>
          </p:cNvPr>
          <p:cNvPicPr>
            <a:picLocks noChangeAspect="1"/>
          </p:cNvPicPr>
          <p:nvPr/>
        </p:nvPicPr>
        <p:blipFill>
          <a:blip r:embed="rId3"/>
          <a:stretch>
            <a:fillRect/>
          </a:stretch>
        </p:blipFill>
        <p:spPr>
          <a:xfrm>
            <a:off x="3561936" y="2242458"/>
            <a:ext cx="5068128" cy="2644982"/>
          </a:xfrm>
          <a:prstGeom prst="rect">
            <a:avLst/>
          </a:prstGeom>
        </p:spPr>
      </p:pic>
    </p:spTree>
    <p:extLst>
      <p:ext uri="{BB962C8B-B14F-4D97-AF65-F5344CB8AC3E}">
        <p14:creationId xmlns:p14="http://schemas.microsoft.com/office/powerpoint/2010/main" val="36932080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CC8E267F-5E40-9DA1-FEC6-7705ED733A94}"/>
              </a:ext>
            </a:extLst>
          </p:cNvPr>
          <p:cNvGraphicFramePr>
            <a:graphicFrameLocks noGrp="1"/>
          </p:cNvGraphicFramePr>
          <p:nvPr>
            <p:extLst>
              <p:ext uri="{D42A27DB-BD31-4B8C-83A1-F6EECF244321}">
                <p14:modId xmlns:p14="http://schemas.microsoft.com/office/powerpoint/2010/main" val="285052215"/>
              </p:ext>
            </p:extLst>
          </p:nvPr>
        </p:nvGraphicFramePr>
        <p:xfrm>
          <a:off x="768485" y="804111"/>
          <a:ext cx="10817160" cy="5032878"/>
        </p:xfrm>
        <a:graphic>
          <a:graphicData uri="http://schemas.openxmlformats.org/drawingml/2006/table">
            <a:tbl>
              <a:tblPr/>
              <a:tblGrid>
                <a:gridCol w="1624520">
                  <a:extLst>
                    <a:ext uri="{9D8B030D-6E8A-4147-A177-3AD203B41FA5}">
                      <a16:colId xmlns:a16="http://schemas.microsoft.com/office/drawing/2014/main" val="768886044"/>
                    </a:ext>
                  </a:extLst>
                </a:gridCol>
                <a:gridCol w="1926076">
                  <a:extLst>
                    <a:ext uri="{9D8B030D-6E8A-4147-A177-3AD203B41FA5}">
                      <a16:colId xmlns:a16="http://schemas.microsoft.com/office/drawing/2014/main" val="325144551"/>
                    </a:ext>
                  </a:extLst>
                </a:gridCol>
                <a:gridCol w="2811294">
                  <a:extLst>
                    <a:ext uri="{9D8B030D-6E8A-4147-A177-3AD203B41FA5}">
                      <a16:colId xmlns:a16="http://schemas.microsoft.com/office/drawing/2014/main" val="1818625134"/>
                    </a:ext>
                  </a:extLst>
                </a:gridCol>
                <a:gridCol w="4455270">
                  <a:extLst>
                    <a:ext uri="{9D8B030D-6E8A-4147-A177-3AD203B41FA5}">
                      <a16:colId xmlns:a16="http://schemas.microsoft.com/office/drawing/2014/main" val="4185891263"/>
                    </a:ext>
                  </a:extLst>
                </a:gridCol>
              </a:tblGrid>
              <a:tr h="183214">
                <a:tc>
                  <a:txBody>
                    <a:bodyPr/>
                    <a:lstStyle/>
                    <a:p>
                      <a:r>
                        <a:rPr lang="en-US" sz="1800"/>
                        <a:t>Alət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2903203"/>
                  </a:ext>
                </a:extLst>
              </a:tr>
              <a:tr h="732857">
                <a:tc>
                  <a:txBody>
                    <a:bodyPr/>
                    <a:lstStyle/>
                    <a:p>
                      <a:r>
                        <a:rPr lang="en-US" sz="1800" b="1"/>
                        <a:t>DBDiagram.io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 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diagramlarını vizual yaratmaq və relationship-ları planlaşdırmaq üçün əla. SQL export mümkündür.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600862"/>
                  </a:ext>
                </a:extLst>
              </a:tr>
              <a:tr h="595446">
                <a:tc>
                  <a:txBody>
                    <a:bodyPr/>
                    <a:lstStyle/>
                    <a:p>
                      <a:r>
                        <a:rPr lang="en-US" sz="1800" b="1"/>
                        <a:t>QuickDBD</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Drag &amp; drop ilə table &amp; relationship dizaynı, Laravel migrations üçün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557987"/>
                  </a:ext>
                </a:extLst>
              </a:tr>
              <a:tr h="595446">
                <a:tc>
                  <a:txBody>
                    <a:bodyPr/>
                    <a:lstStyle/>
                    <a:p>
                      <a:r>
                        <a:rPr lang="en-US" sz="1800" b="1"/>
                        <a:t>MySQL Workbench</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 diagramları, table relationships və migration generation üçün.</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555324"/>
                  </a:ext>
                </a:extLst>
              </a:tr>
              <a:tr h="732857">
                <a:tc>
                  <a:txBody>
                    <a:bodyPr/>
                    <a:lstStyle/>
                    <a:p>
                      <a:r>
                        <a:rPr lang="en-US" sz="1800" b="1"/>
                        <a:t>DbSchema</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 MySQL/PostgreSQL üçün vizual database designer, relationships vizual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8142089"/>
                  </a:ext>
                </a:extLst>
              </a:tr>
              <a:tr h="595446">
                <a:tc>
                  <a:txBody>
                    <a:bodyPr/>
                    <a:lstStyle/>
                    <a:p>
                      <a:r>
                        <a:rPr lang="en-US" sz="1800" b="1"/>
                        <a:t>Navicat Data Modeler</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800"/>
                        <a:t>Professional database modeling, ERD, Laravel migrations export dəstəyi.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1158394"/>
                  </a:ext>
                </a:extLst>
              </a:tr>
              <a:tr h="458036">
                <a:tc>
                  <a:txBody>
                    <a:bodyPr/>
                    <a:lstStyle/>
                    <a:p>
                      <a:r>
                        <a:rPr lang="en-US" sz="1800" b="1"/>
                        <a:t>Vertabelo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ERD design, relationship mapping, Laravel-friendly SQL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7798865"/>
                  </a:ext>
                </a:extLst>
              </a:tr>
              <a:tr h="458036">
                <a:tc>
                  <a:txBody>
                    <a:bodyPr/>
                    <a:lstStyle/>
                    <a:p>
                      <a:r>
                        <a:rPr lang="en-US" sz="1800" b="1"/>
                        <a:t>HeidiSQL</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management və relationship-ları vizual olaraq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45041"/>
                  </a:ext>
                </a:extLst>
              </a:tr>
            </a:tbl>
          </a:graphicData>
        </a:graphic>
      </p:graphicFrame>
    </p:spTree>
    <p:extLst>
      <p:ext uri="{BB962C8B-B14F-4D97-AF65-F5344CB8AC3E}">
        <p14:creationId xmlns:p14="http://schemas.microsoft.com/office/powerpoint/2010/main" val="2864202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5A1E1D-26BF-1558-4652-D8419C2FCD7A}"/>
              </a:ext>
            </a:extLst>
          </p:cNvPr>
          <p:cNvPicPr>
            <a:picLocks noChangeAspect="1"/>
          </p:cNvPicPr>
          <p:nvPr/>
        </p:nvPicPr>
        <p:blipFill>
          <a:blip r:embed="rId2"/>
          <a:stretch>
            <a:fillRect/>
          </a:stretch>
        </p:blipFill>
        <p:spPr>
          <a:xfrm>
            <a:off x="1668396" y="483615"/>
            <a:ext cx="8855207" cy="58907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2677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477328"/>
          </a:xfrm>
          <a:prstGeom prst="rect">
            <a:avLst/>
          </a:prstGeom>
          <a:noFill/>
        </p:spPr>
        <p:txBody>
          <a:bodyPr wrap="square">
            <a:spAutoFit/>
          </a:bodyPr>
          <a:lstStyle/>
          <a:p>
            <a:r>
              <a:rPr lang="az-Latn-AZ">
                <a:hlinkClick r:id="rId2"/>
              </a:rPr>
              <a:t>https://www.eraser.io/ai/erd-generator</a:t>
            </a:r>
            <a:r>
              <a:rPr lang="az-Latn-AZ"/>
              <a:t> - ERD generation</a:t>
            </a:r>
            <a:endParaRPr lang="en-US"/>
          </a:p>
          <a:p>
            <a:endParaRPr lang="en-US"/>
          </a:p>
          <a:p>
            <a:endParaRPr lang="en-US"/>
          </a:p>
          <a:p>
            <a:endParaRPr lang="en-US"/>
          </a:p>
          <a:p>
            <a:r>
              <a:rPr lang="en-US">
                <a:hlinkClick r:id="rId3"/>
              </a:rPr>
              <a:t>https://dbdiagram.io/d</a:t>
            </a:r>
            <a:r>
              <a:rPr lang="en-US"/>
              <a:t> - </a:t>
            </a:r>
            <a:r>
              <a:rPr lang="az-Latn-AZ"/>
              <a:t>pullu başqa sayt</a:t>
            </a:r>
            <a:endParaRPr lang="ru-RU"/>
          </a:p>
        </p:txBody>
      </p:sp>
    </p:spTree>
    <p:extLst>
      <p:ext uri="{BB962C8B-B14F-4D97-AF65-F5344CB8AC3E}">
        <p14:creationId xmlns:p14="http://schemas.microsoft.com/office/powerpoint/2010/main" val="3375324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524315"/>
          </a:xfrm>
          <a:prstGeom prst="rect">
            <a:avLst/>
          </a:prstGeom>
          <a:noFill/>
        </p:spPr>
        <p:txBody>
          <a:bodyPr wrap="square">
            <a:spAutoFit/>
          </a:bodyPr>
          <a:lstStyle/>
          <a:p>
            <a:r>
              <a:rPr lang="az-Latn-AZ" b="1"/>
              <a:t>Başlıqda hər dəfə istifadə etdiyim yazı</a:t>
            </a:r>
            <a:r>
              <a:rPr lang="az-Latn-AZ"/>
              <a:t>: </a:t>
            </a:r>
            <a:br>
              <a:rPr lang="az-Latn-AZ"/>
            </a:br>
            <a:br>
              <a:rPr lang="az-Latn-AZ"/>
            </a:br>
            <a:r>
              <a:rPr lang="az-Latn-AZ"/>
              <a:t>Technical Stack &amp; Architecture</a:t>
            </a:r>
          </a:p>
          <a:p>
            <a:pPr marL="742950" lvl="1" indent="-285750">
              <a:buFont typeface="Arial" panose="020B0604020202020204" pitchFamily="34" charset="0"/>
              <a:buChar char="•"/>
            </a:pPr>
            <a:r>
              <a:rPr lang="az-Latn-AZ"/>
              <a:t>Backend: Laravel 10</a:t>
            </a:r>
          </a:p>
          <a:p>
            <a:pPr marL="742950" lvl="1" indent="-285750">
              <a:buFont typeface="Arial" panose="020B0604020202020204" pitchFamily="34" charset="0"/>
              <a:buChar char="•"/>
            </a:pPr>
            <a:r>
              <a:rPr lang="az-Latn-AZ"/>
              <a:t>PHP version: 8.1</a:t>
            </a:r>
          </a:p>
          <a:p>
            <a:r>
              <a:rPr lang="az-Latn-AZ"/>
              <a:t>Routing:</a:t>
            </a:r>
          </a:p>
          <a:p>
            <a:pPr marL="742950" lvl="1" indent="-285750">
              <a:buFont typeface="Arial" panose="020B0604020202020204" pitchFamily="34" charset="0"/>
              <a:buChar char="•"/>
            </a:pPr>
            <a:r>
              <a:rPr lang="az-Latn-AZ"/>
              <a:t>web.php → SEO-optimized frontend (HTML + Tailwind CSS + Vanilla JS + AJAX)</a:t>
            </a:r>
          </a:p>
          <a:p>
            <a:pPr marL="742950" lvl="1" indent="-285750">
              <a:buFont typeface="Arial" panose="020B0604020202020204" pitchFamily="34" charset="0"/>
              <a:buChar char="•"/>
            </a:pPr>
            <a:r>
              <a:rPr lang="az-Latn-AZ"/>
              <a:t>api.php → JSON-based API for mobile apps</a:t>
            </a:r>
          </a:p>
          <a:p>
            <a:r>
              <a:rPr lang="az-Latn-AZ"/>
              <a:t>Frontend:</a:t>
            </a:r>
          </a:p>
          <a:p>
            <a:pPr marL="742950" lvl="1" indent="-285750">
              <a:buFont typeface="Arial" panose="020B0604020202020204" pitchFamily="34" charset="0"/>
              <a:buChar char="•"/>
            </a:pPr>
            <a:r>
              <a:rPr lang="az-Latn-AZ"/>
              <a:t>Server-rendered pages for SEO</a:t>
            </a:r>
          </a:p>
          <a:p>
            <a:pPr marL="742950" lvl="1" indent="-285750">
              <a:buFont typeface="Arial" panose="020B0604020202020204" pitchFamily="34" charset="0"/>
              <a:buChar char="•"/>
            </a:pPr>
            <a:r>
              <a:rPr lang="az-Latn-AZ"/>
              <a:t>AJAX requests for dynamic interactions</a:t>
            </a:r>
          </a:p>
          <a:p>
            <a:pPr marL="742950" lvl="1" indent="-285750">
              <a:buFont typeface="Arial" panose="020B0604020202020204" pitchFamily="34" charset="0"/>
              <a:buChar char="•"/>
            </a:pPr>
            <a:r>
              <a:rPr lang="az-Latn-AZ"/>
              <a:t>Database: Relational (MySQL / PostgreSQL)</a:t>
            </a:r>
          </a:p>
          <a:p>
            <a:r>
              <a:rPr lang="az-Latn-AZ"/>
              <a:t>Authentication:</a:t>
            </a:r>
          </a:p>
          <a:p>
            <a:pPr marL="742950" lvl="1" indent="-285750">
              <a:buFont typeface="Arial" panose="020B0604020202020204" pitchFamily="34" charset="0"/>
              <a:buChar char="•"/>
            </a:pPr>
            <a:r>
              <a:rPr lang="az-Latn-AZ"/>
              <a:t>Session-based (web)</a:t>
            </a:r>
          </a:p>
          <a:p>
            <a:pPr marL="742950" lvl="1" indent="-285750">
              <a:buFont typeface="Arial" panose="020B0604020202020204" pitchFamily="34" charset="0"/>
              <a:buChar char="•"/>
            </a:pPr>
            <a:r>
              <a:rPr lang="az-Latn-AZ"/>
              <a:t>Token-based (API)</a:t>
            </a:r>
          </a:p>
          <a:p>
            <a:endParaRPr lang="ru-RU"/>
          </a:p>
        </p:txBody>
      </p:sp>
    </p:spTree>
    <p:extLst>
      <p:ext uri="{BB962C8B-B14F-4D97-AF65-F5344CB8AC3E}">
        <p14:creationId xmlns:p14="http://schemas.microsoft.com/office/powerpoint/2010/main" val="29451107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1146136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634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3297761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
        <p:nvSpPr>
          <p:cNvPr id="2" name="Rectangle 1">
            <a:extLst>
              <a:ext uri="{FF2B5EF4-FFF2-40B4-BE49-F238E27FC236}">
                <a16:creationId xmlns:a16="http://schemas.microsoft.com/office/drawing/2014/main" id="{764CDC29-9912-9871-DB2D-C5B54601AD76}"/>
              </a:ext>
            </a:extLst>
          </p:cNvPr>
          <p:cNvSpPr/>
          <p:nvPr/>
        </p:nvSpPr>
        <p:spPr>
          <a:xfrm>
            <a:off x="0" y="0"/>
            <a:ext cx="12190378" cy="6858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80665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37097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id</a:t>
            </a:r>
            <a:r>
              <a:rPr lang="az-Latn-AZ" sz="1200"/>
              <a:t> - bütün sistem üzrə istifadəçinin unikal identifikatorudur</a:t>
            </a:r>
          </a:p>
          <a:p>
            <a:endParaRPr lang="az-Latn-AZ" sz="1200"/>
          </a:p>
          <a:p>
            <a:r>
              <a:rPr lang="az-Latn-AZ" sz="1200"/>
              <a:t>Hamısı yox ancaq demək olar ki, bütün digər cədvəllər buraya </a:t>
            </a:r>
            <a:r>
              <a:rPr lang="az-Latn-AZ" sz="1200" b="1">
                <a:solidFill>
                  <a:srgbClr val="00B050"/>
                </a:solidFill>
              </a:rPr>
              <a:t>foreign key </a:t>
            </a:r>
            <a:r>
              <a:rPr lang="az-Latn-AZ" sz="1200"/>
              <a:t>ilə bağlanacaq</a:t>
            </a:r>
          </a:p>
          <a:p>
            <a:endParaRPr lang="az-Latn-AZ" sz="1200"/>
          </a:p>
          <a:p>
            <a:r>
              <a:rPr lang="az-Latn-AZ" sz="1200" b="1">
                <a:solidFill>
                  <a:srgbClr val="00B050"/>
                </a:solidFill>
              </a:rPr>
              <a:t>Foreign key </a:t>
            </a:r>
            <a:r>
              <a:rPr lang="az-Latn-AZ" sz="1200"/>
              <a:t>Laravel (və ümumən SQL)-də bir cədvəldəki sütunun başqa cədvəldəki </a:t>
            </a:r>
            <a:r>
              <a:rPr lang="az-Latn-AZ" sz="1200" b="1">
                <a:solidFill>
                  <a:srgbClr val="00B050"/>
                </a:solidFill>
              </a:rPr>
              <a:t>primary key</a:t>
            </a:r>
            <a:r>
              <a:rPr lang="az-Latn-AZ" sz="1200"/>
              <a:t>-ə bağlı olmasıdır.</a:t>
            </a:r>
          </a:p>
          <a:p>
            <a:endParaRPr lang="az-Latn-AZ" sz="1200"/>
          </a:p>
          <a:p>
            <a:r>
              <a:rPr lang="az-Latn-AZ" sz="1200"/>
              <a:t>Bu əlaqə cədvəllər arasında məlumatın düzgünlüyünü qoruyur.</a:t>
            </a:r>
          </a:p>
          <a:p>
            <a:endParaRPr lang="az-Latn-AZ" sz="1200"/>
          </a:p>
          <a:p>
            <a:r>
              <a:rPr lang="az-Latn-AZ" sz="1200"/>
              <a:t>Məsələn: posts.user_id → users.id (post hansı user-ə aiddir).</a:t>
            </a:r>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name, email, password </a:t>
            </a:r>
            <a:r>
              <a:rPr lang="en-US" sz="1200"/>
              <a:t>- klassik auth məlumatları</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email_verified_at </a:t>
            </a:r>
            <a:r>
              <a:rPr lang="en-US" sz="1200"/>
              <a:t>- email təsdiqinin edilib</a:t>
            </a:r>
            <a:r>
              <a:rPr lang="az-Latn-AZ" sz="1200"/>
              <a:t> </a:t>
            </a:r>
            <a:r>
              <a:rPr lang="en-US" sz="1200"/>
              <a:t>edilmədiyini göstərir</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phone</a:t>
            </a:r>
            <a:r>
              <a:rPr lang="en-US" sz="1200"/>
              <a:t> - telefon nömrəsi (opsional)</a:t>
            </a:r>
            <a:endParaRPr lang="az-Latn-AZ" sz="1200"/>
          </a:p>
          <a:p>
            <a:endParaRPr lang="az-Latn-AZ" sz="1200"/>
          </a:p>
          <a:p>
            <a:pPr marL="171450" indent="-171450">
              <a:buFont typeface="Wingdings" panose="05000000000000000000" pitchFamily="2" charset="2"/>
              <a:buChar char="q"/>
            </a:pPr>
            <a:r>
              <a:rPr lang="az-Latn-AZ" sz="1200" b="1">
                <a:solidFill>
                  <a:srgbClr val="FF0000"/>
                </a:solidFill>
              </a:rPr>
              <a:t>phone_verified_at </a:t>
            </a:r>
            <a:r>
              <a:rPr lang="az-Latn-AZ" sz="1200"/>
              <a:t>- SMS və ya OTP ilə təsdiq edildikdə doldurulur</a:t>
            </a:r>
          </a:p>
          <a:p>
            <a:endParaRPr lang="az-Latn-AZ" sz="1200"/>
          </a:p>
          <a:p>
            <a:pPr marL="171450" indent="-171450">
              <a:buFont typeface="Wingdings" panose="05000000000000000000" pitchFamily="2" charset="2"/>
              <a:buChar char="q"/>
            </a:pPr>
            <a:r>
              <a:rPr lang="en-US" sz="1200" b="1">
                <a:solidFill>
                  <a:srgbClr val="FF0000"/>
                </a:solidFill>
              </a:rPr>
              <a:t>current_role </a:t>
            </a:r>
            <a:r>
              <a:rPr lang="en-US" sz="1200"/>
              <a:t>- istifadəçinin hazırda aktiv olan profili</a:t>
            </a:r>
            <a:r>
              <a:rPr lang="az-Latn-AZ" sz="1200"/>
              <a:t>. Dəyərlər:</a:t>
            </a:r>
          </a:p>
          <a:p>
            <a:pPr marL="628650" lvl="1" indent="-171450">
              <a:buFont typeface="Arial" panose="020B0604020202020204" pitchFamily="34" charset="0"/>
              <a:buChar char="•"/>
            </a:pPr>
            <a:r>
              <a:rPr lang="az-Latn-AZ" sz="1200"/>
              <a:t>admin</a:t>
            </a:r>
          </a:p>
          <a:p>
            <a:pPr marL="628650" lvl="1" indent="-171450">
              <a:buFont typeface="Arial" panose="020B0604020202020204" pitchFamily="34" charset="0"/>
              <a:buChar char="•"/>
            </a:pPr>
            <a:r>
              <a:rPr lang="az-Latn-AZ" sz="1200"/>
              <a:t>normal_user</a:t>
            </a:r>
          </a:p>
          <a:p>
            <a:pPr marL="628650" lvl="1" indent="-171450">
              <a:buFont typeface="Arial" panose="020B0604020202020204" pitchFamily="34" charset="0"/>
              <a:buChar char="•"/>
            </a:pPr>
            <a:r>
              <a:rPr lang="az-Latn-AZ" sz="1200"/>
              <a:t>business_user</a:t>
            </a:r>
          </a:p>
          <a:p>
            <a:endParaRPr lang="az-Latn-AZ" sz="1200"/>
          </a:p>
          <a:p>
            <a:endParaRPr lang="ru-RU"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6485106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2660385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https://github.com/fruitcake/laravel-debugbar</a:t>
            </a:r>
            <a:endParaRPr lang="ru-RU"/>
          </a:p>
        </p:txBody>
      </p:sp>
      <p:pic>
        <p:nvPicPr>
          <p:cNvPr id="3" name="Picture 2">
            <a:extLst>
              <a:ext uri="{FF2B5EF4-FFF2-40B4-BE49-F238E27FC236}">
                <a16:creationId xmlns:a16="http://schemas.microsoft.com/office/drawing/2014/main" id="{D5C54FA7-28AC-646A-EE98-9FA63937FDC2}"/>
              </a:ext>
            </a:extLst>
          </p:cNvPr>
          <p:cNvPicPr>
            <a:picLocks noChangeAspect="1"/>
          </p:cNvPicPr>
          <p:nvPr/>
        </p:nvPicPr>
        <p:blipFill>
          <a:blip r:embed="rId2"/>
          <a:stretch>
            <a:fillRect/>
          </a:stretch>
        </p:blipFill>
        <p:spPr>
          <a:xfrm>
            <a:off x="3032494" y="2564055"/>
            <a:ext cx="6127011" cy="1729890"/>
          </a:xfrm>
          <a:prstGeom prst="rect">
            <a:avLst/>
          </a:prstGeom>
        </p:spPr>
      </p:pic>
    </p:spTree>
    <p:extLst>
      <p:ext uri="{BB962C8B-B14F-4D97-AF65-F5344CB8AC3E}">
        <p14:creationId xmlns:p14="http://schemas.microsoft.com/office/powerpoint/2010/main" val="41353861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4205256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001643"/>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status  </a:t>
            </a:r>
            <a:r>
              <a:rPr lang="az-Latn-AZ" sz="1200"/>
              <a:t>- istifadəçinin ümumi vəziyyəti. Dəyərlər:</a:t>
            </a:r>
          </a:p>
          <a:p>
            <a:pPr marL="628650" lvl="1" indent="-171450">
              <a:buFont typeface="Arial" panose="020B0604020202020204" pitchFamily="34" charset="0"/>
              <a:buChar char="•"/>
            </a:pPr>
            <a:r>
              <a:rPr lang="az-Latn-AZ" sz="1200"/>
              <a:t>active</a:t>
            </a:r>
          </a:p>
          <a:p>
            <a:pPr marL="628650" lvl="1" indent="-171450">
              <a:buFont typeface="Arial" panose="020B0604020202020204" pitchFamily="34" charset="0"/>
              <a:buChar char="•"/>
            </a:pPr>
            <a:r>
              <a:rPr lang="az-Latn-AZ" sz="1200"/>
              <a:t>suspended</a:t>
            </a:r>
          </a:p>
          <a:p>
            <a:pPr marL="628650" lvl="1" indent="-171450">
              <a:buFont typeface="Arial" panose="020B0604020202020204" pitchFamily="34" charset="0"/>
              <a:buChar char="•"/>
            </a:pPr>
            <a:r>
              <a:rPr lang="az-Latn-AZ" sz="1200"/>
              <a:t>Banned</a:t>
            </a:r>
          </a:p>
          <a:p>
            <a:endParaRPr lang="az-Latn-AZ" sz="1200"/>
          </a:p>
          <a:p>
            <a:endParaRPr lang="az-Latn-AZ" sz="1200"/>
          </a:p>
          <a:p>
            <a:r>
              <a:rPr lang="az-Latn-AZ" sz="1200"/>
              <a:t>Yəni, Admin paneldə select ilə bu 3 statusdan birini seçir.</a:t>
            </a:r>
            <a:br>
              <a:rPr lang="az-Latn-AZ" sz="1200"/>
            </a:br>
            <a:endParaRPr lang="az-Latn-AZ" sz="1200"/>
          </a:p>
          <a:p>
            <a:r>
              <a:rPr lang="az-Latn-AZ" sz="1200"/>
              <a:t>Seçilən dəyər DB-də status sütununa yazılır və istifadəçinin vəziyyəti dəyişir.</a:t>
            </a:r>
          </a:p>
          <a:p>
            <a:endParaRPr lang="en-US" sz="1200"/>
          </a:p>
          <a:p>
            <a:endParaRPr lang="en-US" sz="1200"/>
          </a:p>
          <a:p>
            <a:endParaRPr lang="az-Latn-AZ" sz="1200"/>
          </a:p>
          <a:p>
            <a:endParaRPr lang="en-US" sz="1200"/>
          </a:p>
          <a:p>
            <a:endParaRPr lang="en-US" sz="1200"/>
          </a:p>
          <a:p>
            <a:r>
              <a:rPr lang="az-Latn-AZ" sz="1200" b="1"/>
              <a:t>Listing limit məntiqi (normal user üçün)</a:t>
            </a:r>
            <a:r>
              <a:rPr lang="en-US" sz="1200"/>
              <a:t>:</a:t>
            </a:r>
          </a:p>
          <a:p>
            <a:endParaRPr lang="en-US" sz="1200"/>
          </a:p>
          <a:p>
            <a:pPr marL="171450" indent="-171450">
              <a:buFont typeface="Wingdings" panose="05000000000000000000" pitchFamily="2" charset="2"/>
              <a:buChar char="q"/>
            </a:pPr>
            <a:r>
              <a:rPr lang="az-Latn-AZ" sz="1200" b="1">
                <a:solidFill>
                  <a:srgbClr val="FF0000"/>
                </a:solidFill>
              </a:rPr>
              <a:t>daily_listing_count </a:t>
            </a:r>
            <a:r>
              <a:rPr lang="az-Latn-AZ" sz="1200"/>
              <a:t>- gün ərzində neçə listing əlavə etdiyini saxlayır</a:t>
            </a:r>
            <a:r>
              <a:rPr lang="en-US" sz="1200"/>
              <a:t>.</a:t>
            </a:r>
            <a:br>
              <a:rPr lang="en-US" sz="1200"/>
            </a:br>
            <a:endParaRPr lang="en-US" sz="1200"/>
          </a:p>
          <a:p>
            <a:pPr marL="171450" indent="-171450">
              <a:buFont typeface="Wingdings" panose="05000000000000000000" pitchFamily="2" charset="2"/>
              <a:buChar char="q"/>
            </a:pPr>
            <a:r>
              <a:rPr lang="en-US" sz="1200" b="1">
                <a:solidFill>
                  <a:srgbClr val="FF0000"/>
                </a:solidFill>
              </a:rPr>
              <a:t>last_listing_date </a:t>
            </a:r>
            <a:r>
              <a:rPr lang="en-US" sz="1200"/>
              <a:t>- Son listing əlavə edilən tarix. Yeni gün başlayanda </a:t>
            </a:r>
            <a:r>
              <a:rPr lang="en-US" sz="1200" b="1"/>
              <a:t>daily_listing_count </a:t>
            </a:r>
            <a:r>
              <a:rPr lang="en-US" sz="1200"/>
              <a:t>–u</a:t>
            </a:r>
            <a:r>
              <a:rPr lang="en-US" sz="1200" b="1"/>
              <a:t> </a:t>
            </a:r>
            <a:r>
              <a:rPr lang="en-US" sz="1200"/>
              <a:t>reset etmək üçün istifadə olunur. Yaxud </a:t>
            </a:r>
            <a:r>
              <a:rPr lang="az-Latn-AZ" sz="1200"/>
              <a:t>şərt qoşaraq +10 gün sonra resetlənsin deyə bilərsiz. </a:t>
            </a:r>
            <a:br>
              <a:rPr lang="az-Latn-AZ" sz="1200"/>
            </a:br>
            <a:br>
              <a:rPr lang="az-Latn-AZ" sz="1200"/>
            </a:br>
            <a:r>
              <a:rPr lang="az-Latn-AZ" sz="1200"/>
              <a:t>Əgər istifadəçi </a:t>
            </a:r>
            <a:r>
              <a:rPr lang="az-Latn-AZ" sz="1200" b="1"/>
              <a:t>business_user </a:t>
            </a:r>
            <a:r>
              <a:rPr lang="az-Latn-AZ" sz="1200"/>
              <a:t>olarsa onda heç bir şərt qoşulmur və </a:t>
            </a:r>
            <a:r>
              <a:rPr lang="en-US" sz="1200" b="1"/>
              <a:t>daily_listing_count </a:t>
            </a:r>
            <a:r>
              <a:rPr lang="az-Latn-AZ" sz="1200"/>
              <a:t>sütununa istənilən qədər məhsul sayı əlavə edilə bilir.</a:t>
            </a:r>
            <a:endParaRPr lang="en-US" sz="1200"/>
          </a:p>
          <a:p>
            <a:endParaRPr lang="en-US" sz="1200"/>
          </a:p>
          <a:p>
            <a:endParaRPr lang="en-US"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1593443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740307"/>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avatar  </a:t>
            </a:r>
            <a:r>
              <a:rPr lang="az-Latn-AZ" sz="1200"/>
              <a:t> - profil şəkli</a:t>
            </a:r>
            <a:endParaRPr lang="en-US" sz="1200"/>
          </a:p>
          <a:p>
            <a:endParaRPr lang="az-Latn-AZ" sz="1200"/>
          </a:p>
          <a:p>
            <a:endParaRPr lang="en-US" sz="1200"/>
          </a:p>
          <a:p>
            <a:pPr marL="171450" indent="-171450">
              <a:buFont typeface="Wingdings" panose="05000000000000000000" pitchFamily="2" charset="2"/>
              <a:buChar char="q"/>
            </a:pPr>
            <a:r>
              <a:rPr lang="az-Latn-AZ" sz="1200" b="1">
                <a:solidFill>
                  <a:srgbClr val="FF0000"/>
                </a:solidFill>
              </a:rPr>
              <a:t>bio</a:t>
            </a:r>
            <a:r>
              <a:rPr lang="az-Latn-AZ" sz="1200"/>
              <a:t> - qısa istifadəçi təsviri</a:t>
            </a:r>
          </a:p>
          <a:p>
            <a:endParaRPr lang="az-Latn-AZ" sz="1200"/>
          </a:p>
          <a:p>
            <a:r>
              <a:rPr lang="az-Latn-AZ" sz="1200"/>
              <a:t>Profil şəkli və bio istifadəçiyə güvən hissi verir. Marketplace-də insanlar real və etibarlı profillərlə işləmək istəyir. </a:t>
            </a:r>
          </a:p>
          <a:p>
            <a:endParaRPr lang="az-Latn-AZ" sz="1200"/>
          </a:p>
          <a:p>
            <a:r>
              <a:rPr lang="az-Latn-AZ" sz="1200"/>
              <a:t>Boş profil = az güvən, dolu profil = daha çox etibar.</a:t>
            </a:r>
          </a:p>
          <a:p>
            <a:endParaRPr lang="az-Latn-AZ" sz="1200"/>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remember_token  </a:t>
            </a:r>
            <a:r>
              <a:rPr lang="az-Latn-AZ" sz="1200"/>
              <a:t>- “Remember me” funksiyası üçün</a:t>
            </a:r>
          </a:p>
          <a:p>
            <a:endParaRPr lang="az-Latn-AZ" sz="1200"/>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created_at, updated_at </a:t>
            </a:r>
            <a:r>
              <a:rPr lang="en-US" sz="1200"/>
              <a:t>- audit və tarixçə üçün</a:t>
            </a:r>
            <a:r>
              <a:rPr lang="az-Latn-AZ" sz="1200"/>
              <a:t>. Audit dedikdə kimin, nə vaxt, hansı məlumatı yaratdığı və ya dəyişdirdiyini izləmək nəzərdə tutulur.</a:t>
            </a:r>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deleted_at </a:t>
            </a:r>
            <a:r>
              <a:rPr lang="az-Latn-AZ" sz="1200"/>
              <a:t>- soft delete (GDPR + data safety)</a:t>
            </a:r>
          </a:p>
          <a:p>
            <a:endParaRPr lang="az-Latn-AZ" sz="1200"/>
          </a:p>
          <a:p>
            <a:r>
              <a:rPr lang="az-Latn-AZ" sz="1200"/>
              <a:t>Soft delete — məlumatı bazadan silmədən, sadəcə “silinmiş” kimi işarələməkdir. Bu, səhv silinən datanı bərpa etməyə imkan verir.</a:t>
            </a:r>
          </a:p>
          <a:p>
            <a:endParaRPr lang="az-Latn-AZ" sz="1200"/>
          </a:p>
          <a:p>
            <a:r>
              <a:rPr lang="az-Latn-AZ" sz="1200" b="1"/>
              <a:t>GDPR</a:t>
            </a:r>
            <a:r>
              <a:rPr lang="az-Latn-AZ" sz="1200"/>
              <a:t> (General Data Protection Regulation) — istifadəçi məlumatlarının təhlükəsiz və nəzarətli saxlanmasını tələb edən Avropa qanunudur.</a:t>
            </a:r>
          </a:p>
          <a:p>
            <a:endParaRPr lang="az-Latn-AZ" sz="1200"/>
          </a:p>
          <a:p>
            <a:r>
              <a:rPr lang="az-Latn-AZ" sz="1200"/>
              <a:t>Soft delete data itkisinin qarşısını alır və hüquqi tələblərə uyğunluğu artırır.</a:t>
            </a:r>
          </a:p>
          <a:p>
            <a:endParaRPr lang="az-Latn-AZ"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25710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594393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İndekslər (performance üçündür)</a:t>
            </a:r>
            <a:r>
              <a:rPr lang="az-Latn-AZ" sz="1200"/>
              <a:t>:</a:t>
            </a:r>
          </a:p>
          <a:p>
            <a:endParaRPr lang="az-Latn-AZ" sz="1200"/>
          </a:p>
          <a:p>
            <a:endParaRPr lang="az-Latn-AZ" sz="1100"/>
          </a:p>
          <a:p>
            <a:pPr marL="171450" indent="-171450">
              <a:lnSpc>
                <a:spcPct val="200000"/>
              </a:lnSpc>
              <a:buFont typeface="Wingdings" panose="05000000000000000000" pitchFamily="2" charset="2"/>
              <a:buChar char="§"/>
            </a:pPr>
            <a:r>
              <a:rPr lang="az-Latn-AZ" sz="1100" b="1"/>
              <a:t>idx_email </a:t>
            </a:r>
            <a:r>
              <a:rPr lang="az-Latn-AZ" sz="1100"/>
              <a:t>→ login &amp; search sürəti</a:t>
            </a:r>
          </a:p>
          <a:p>
            <a:pPr marL="171450" indent="-171450">
              <a:lnSpc>
                <a:spcPct val="200000"/>
              </a:lnSpc>
              <a:buFont typeface="Wingdings" panose="05000000000000000000" pitchFamily="2" charset="2"/>
              <a:buChar char="§"/>
            </a:pPr>
            <a:r>
              <a:rPr lang="az-Latn-AZ" sz="1100" b="1"/>
              <a:t>idx_status </a:t>
            </a:r>
            <a:r>
              <a:rPr lang="az-Latn-AZ" sz="1100"/>
              <a:t>→ admin filtrasiya</a:t>
            </a:r>
          </a:p>
          <a:p>
            <a:pPr marL="171450" indent="-171450">
              <a:lnSpc>
                <a:spcPct val="200000"/>
              </a:lnSpc>
              <a:buFont typeface="Wingdings" panose="05000000000000000000" pitchFamily="2" charset="2"/>
              <a:buChar char="§"/>
            </a:pPr>
            <a:r>
              <a:rPr lang="az-Latn-AZ" sz="1100" b="1"/>
              <a:t>idx_current_role </a:t>
            </a:r>
            <a:r>
              <a:rPr lang="az-Latn-AZ" sz="1100"/>
              <a:t>→ role-based query-lər</a:t>
            </a:r>
          </a:p>
          <a:p>
            <a:pPr marL="171450" indent="-171450">
              <a:lnSpc>
                <a:spcPct val="200000"/>
              </a:lnSpc>
              <a:buFont typeface="Wingdings" panose="05000000000000000000" pitchFamily="2" charset="2"/>
              <a:buChar char="§"/>
            </a:pPr>
            <a:r>
              <a:rPr lang="az-Latn-AZ" sz="1100" b="1"/>
              <a:t>idx_is_business_enabled </a:t>
            </a:r>
            <a:r>
              <a:rPr lang="az-Latn-AZ" sz="1100"/>
              <a:t>→ business logic performansı</a:t>
            </a:r>
          </a:p>
          <a:p>
            <a:endParaRPr lang="az-Latn-AZ" sz="1200"/>
          </a:p>
          <a:p>
            <a:r>
              <a:rPr lang="az-Latn-AZ" sz="1200"/>
              <a:t>İndeks — bazada axtarışı sürətləndirən kataloq kimidir.</a:t>
            </a:r>
          </a:p>
          <a:p>
            <a:r>
              <a:rPr lang="az-Latn-AZ" sz="1200"/>
              <a:t>İndeks yoxdursa, DB bütün cədvəli gəzir. İndeks varsa, birbaşa lazım olan yerə gedir. İndeks yalnız database səviyyəsində işləyir.</a:t>
            </a:r>
          </a:p>
          <a:p>
            <a:endParaRPr lang="az-Latn-AZ" sz="1200"/>
          </a:p>
          <a:p>
            <a:r>
              <a:rPr lang="az-Latn-AZ" sz="1200" b="1"/>
              <a:t>Məsələn</a:t>
            </a:r>
            <a:r>
              <a:rPr lang="az-Latn-AZ" sz="1200"/>
              <a:t>:</a:t>
            </a:r>
          </a:p>
          <a:p>
            <a:pPr marL="171450" indent="-171450">
              <a:lnSpc>
                <a:spcPct val="150000"/>
              </a:lnSpc>
              <a:buFont typeface="Arial" panose="020B0604020202020204" pitchFamily="34" charset="0"/>
              <a:buChar char="•"/>
            </a:pPr>
            <a:r>
              <a:rPr lang="az-Latn-AZ" sz="1200"/>
              <a:t>idx_</a:t>
            </a:r>
            <a:r>
              <a:rPr lang="az-Latn-AZ" sz="1050"/>
              <a:t>email → login zamanı email-i tez tapsın</a:t>
            </a:r>
          </a:p>
          <a:p>
            <a:pPr marL="171450" indent="-171450">
              <a:lnSpc>
                <a:spcPct val="150000"/>
              </a:lnSpc>
              <a:buFont typeface="Arial" panose="020B0604020202020204" pitchFamily="34" charset="0"/>
              <a:buChar char="•"/>
            </a:pPr>
            <a:r>
              <a:rPr lang="az-Latn-AZ" sz="1050"/>
              <a:t>idx_status → admin filtr edəndə ləngimə olmasın</a:t>
            </a:r>
          </a:p>
          <a:p>
            <a:pPr marL="171450" indent="-171450">
              <a:lnSpc>
                <a:spcPct val="150000"/>
              </a:lnSpc>
              <a:buFont typeface="Arial" panose="020B0604020202020204" pitchFamily="34" charset="0"/>
              <a:buChar char="•"/>
            </a:pPr>
            <a:r>
              <a:rPr lang="az-Latn-AZ" sz="1050"/>
              <a:t>idx_current_role → role görə user-ləri tez seçsin</a:t>
            </a:r>
          </a:p>
          <a:p>
            <a:pPr marL="171450" indent="-171450">
              <a:lnSpc>
                <a:spcPct val="150000"/>
              </a:lnSpc>
              <a:buFont typeface="Arial" panose="020B0604020202020204" pitchFamily="34" charset="0"/>
              <a:buChar char="•"/>
            </a:pPr>
            <a:r>
              <a:rPr lang="az-Latn-AZ" sz="1050"/>
              <a:t>idx_is_business_enabled → business qaydaları sürətli işləsin</a:t>
            </a:r>
          </a:p>
          <a:p>
            <a:endParaRPr lang="az-Latn-AZ" sz="1200"/>
          </a:p>
          <a:p>
            <a:r>
              <a:rPr lang="az-Latn-AZ" sz="1200"/>
              <a:t>Yəni məqsəd: sürət + az server yükü yaratmaqdır.</a:t>
            </a:r>
          </a:p>
          <a:p>
            <a:endParaRPr lang="az-Latn-AZ" sz="1200"/>
          </a:p>
          <a:p>
            <a:r>
              <a:rPr lang="az-Latn-AZ" sz="1200"/>
              <a:t>Əgər məsələn kodda belə yazsaq: </a:t>
            </a:r>
          </a:p>
          <a:p>
            <a:endParaRPr lang="az-Latn-AZ" sz="1200"/>
          </a:p>
          <a:p>
            <a:endParaRPr lang="az-Latn-AZ" sz="1200"/>
          </a:p>
          <a:p>
            <a:r>
              <a:rPr lang="az-Latn-AZ" sz="1200"/>
              <a:t>bu query artıq avtomatik olaraq indeksi istifadə edir. Controller-də, Model-də yada haradasa ayrıca “index çağır” deyə bir kod yazılmır.</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pic>
        <p:nvPicPr>
          <p:cNvPr id="4" name="Picture 3">
            <a:extLst>
              <a:ext uri="{FF2B5EF4-FFF2-40B4-BE49-F238E27FC236}">
                <a16:creationId xmlns:a16="http://schemas.microsoft.com/office/drawing/2014/main" id="{81DF4318-8480-8815-DFE1-1BBA65D8DF5B}"/>
              </a:ext>
            </a:extLst>
          </p:cNvPr>
          <p:cNvPicPr>
            <a:picLocks noChangeAspect="1"/>
          </p:cNvPicPr>
          <p:nvPr/>
        </p:nvPicPr>
        <p:blipFill>
          <a:blip r:embed="rId3"/>
          <a:stretch>
            <a:fillRect/>
          </a:stretch>
        </p:blipFill>
        <p:spPr>
          <a:xfrm>
            <a:off x="0" y="4982827"/>
            <a:ext cx="2911092" cy="281964"/>
          </a:xfrm>
          <a:prstGeom prst="rect">
            <a:avLst/>
          </a:prstGeom>
        </p:spPr>
      </p:pic>
    </p:spTree>
    <p:extLst>
      <p:ext uri="{BB962C8B-B14F-4D97-AF65-F5344CB8AC3E}">
        <p14:creationId xmlns:p14="http://schemas.microsoft.com/office/powerpoint/2010/main" val="1791020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pPr>
              <a:lnSpc>
                <a:spcPct val="150000"/>
              </a:lnSpc>
            </a:pPr>
            <a:r>
              <a:rPr lang="az-Latn-AZ" b="1">
                <a:highlight>
                  <a:srgbClr val="FFFF00"/>
                </a:highlight>
              </a:rPr>
              <a:t>Vacib qeyd</a:t>
            </a:r>
            <a:r>
              <a:rPr lang="az-Latn-AZ"/>
              <a:t>: Əgər </a:t>
            </a:r>
            <a:r>
              <a:rPr lang="az-Latn-AZ" b="1"/>
              <a:t>MORPHS</a:t>
            </a:r>
            <a:r>
              <a:rPr lang="az-Latn-AZ"/>
              <a:t> varsa: </a:t>
            </a:r>
            <a:r>
              <a:rPr lang="az-Latn-AZ" b="1">
                <a:solidFill>
                  <a:srgbClr val="FF0000"/>
                </a:solidFill>
              </a:rPr>
              <a:t>$table-&gt;morphs('tokenable’); </a:t>
            </a:r>
            <a:r>
              <a:rPr lang="az-Latn-AZ"/>
              <a:t>onda ayrı-ayrı aşağıdakı kimi yazmağa ehtiyac yoxdur, çünki həmin morphs, bu iki sətri avtomatik yaradır + indeksləyir.</a:t>
            </a:r>
          </a:p>
          <a:p>
            <a:endParaRPr lang="ru-RU"/>
          </a:p>
        </p:txBody>
      </p:sp>
      <p:pic>
        <p:nvPicPr>
          <p:cNvPr id="3" name="Picture 2">
            <a:extLst>
              <a:ext uri="{FF2B5EF4-FFF2-40B4-BE49-F238E27FC236}">
                <a16:creationId xmlns:a16="http://schemas.microsoft.com/office/drawing/2014/main" id="{9BEAF850-3462-4C8B-35EC-E12968BBC2C5}"/>
              </a:ext>
            </a:extLst>
          </p:cNvPr>
          <p:cNvPicPr>
            <a:picLocks noChangeAspect="1"/>
          </p:cNvPicPr>
          <p:nvPr/>
        </p:nvPicPr>
        <p:blipFill>
          <a:blip r:embed="rId2"/>
          <a:stretch>
            <a:fillRect/>
          </a:stretch>
        </p:blipFill>
        <p:spPr>
          <a:xfrm>
            <a:off x="4137304" y="2052536"/>
            <a:ext cx="8054696" cy="4790873"/>
          </a:xfrm>
          <a:prstGeom prst="rect">
            <a:avLst/>
          </a:prstGeom>
        </p:spPr>
      </p:pic>
      <p:pic>
        <p:nvPicPr>
          <p:cNvPr id="6" name="Picture 5">
            <a:extLst>
              <a:ext uri="{FF2B5EF4-FFF2-40B4-BE49-F238E27FC236}">
                <a16:creationId xmlns:a16="http://schemas.microsoft.com/office/drawing/2014/main" id="{CD7FEB95-63EF-1966-2073-3403E978BA05}"/>
              </a:ext>
            </a:extLst>
          </p:cNvPr>
          <p:cNvPicPr>
            <a:picLocks noChangeAspect="1"/>
          </p:cNvPicPr>
          <p:nvPr/>
        </p:nvPicPr>
        <p:blipFill>
          <a:blip r:embed="rId3"/>
          <a:stretch>
            <a:fillRect/>
          </a:stretch>
        </p:blipFill>
        <p:spPr>
          <a:xfrm>
            <a:off x="0" y="896257"/>
            <a:ext cx="5090601" cy="815411"/>
          </a:xfrm>
          <a:prstGeom prst="rect">
            <a:avLst/>
          </a:prstGeom>
        </p:spPr>
      </p:pic>
    </p:spTree>
    <p:extLst>
      <p:ext uri="{BB962C8B-B14F-4D97-AF65-F5344CB8AC3E}">
        <p14:creationId xmlns:p14="http://schemas.microsoft.com/office/powerpoint/2010/main" val="41199060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Default cədvəlləri migrate edirik.</a:t>
            </a:r>
          </a:p>
          <a:p>
            <a:endParaRPr lang="ru-RU"/>
          </a:p>
        </p:txBody>
      </p:sp>
      <p:pic>
        <p:nvPicPr>
          <p:cNvPr id="3" name="Picture 2">
            <a:extLst>
              <a:ext uri="{FF2B5EF4-FFF2-40B4-BE49-F238E27FC236}">
                <a16:creationId xmlns:a16="http://schemas.microsoft.com/office/drawing/2014/main" id="{DEABB377-B161-F5C4-8BB3-032D1D3F6662}"/>
              </a:ext>
            </a:extLst>
          </p:cNvPr>
          <p:cNvPicPr>
            <a:picLocks noChangeAspect="1"/>
          </p:cNvPicPr>
          <p:nvPr/>
        </p:nvPicPr>
        <p:blipFill>
          <a:blip r:embed="rId2"/>
          <a:stretch>
            <a:fillRect/>
          </a:stretch>
        </p:blipFill>
        <p:spPr>
          <a:xfrm>
            <a:off x="811072" y="1935350"/>
            <a:ext cx="10569856" cy="2987299"/>
          </a:xfrm>
          <a:prstGeom prst="rect">
            <a:avLst/>
          </a:prstGeom>
        </p:spPr>
      </p:pic>
    </p:spTree>
    <p:extLst>
      <p:ext uri="{BB962C8B-B14F-4D97-AF65-F5344CB8AC3E}">
        <p14:creationId xmlns:p14="http://schemas.microsoft.com/office/powerpoint/2010/main" val="30435257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8004243" cy="2129878"/>
          </a:xfrm>
          <a:prstGeom prst="rect">
            <a:avLst/>
          </a:prstGeom>
          <a:noFill/>
        </p:spPr>
        <p:txBody>
          <a:bodyPr wrap="square">
            <a:spAutoFit/>
          </a:bodyPr>
          <a:lstStyle/>
          <a:p>
            <a:pPr>
              <a:lnSpc>
                <a:spcPct val="150000"/>
              </a:lnSpc>
            </a:pPr>
            <a:r>
              <a:rPr lang="az-Latn-AZ"/>
              <a:t>Yaradılması vacib olan faylların adları və hansı qovluqda yaradılmasını vizualizasiya edən tree strukturu.</a:t>
            </a:r>
          </a:p>
          <a:p>
            <a:pPr>
              <a:lnSpc>
                <a:spcPct val="150000"/>
              </a:lnSpc>
            </a:pPr>
            <a:endParaRPr lang="en-US"/>
          </a:p>
          <a:p>
            <a:pPr>
              <a:lnSpc>
                <a:spcPct val="150000"/>
              </a:lnSpc>
            </a:pPr>
            <a:endParaRPr lang="en-US"/>
          </a:p>
          <a:p>
            <a:pPr>
              <a:lnSpc>
                <a:spcPct val="150000"/>
              </a:lnSpc>
            </a:pPr>
            <a:r>
              <a:rPr lang="az-Latn-AZ"/>
              <a:t>Başqa bir tree növbəti slayd da...</a:t>
            </a:r>
            <a:endParaRPr lang="ru-RU"/>
          </a:p>
        </p:txBody>
      </p:sp>
      <p:pic>
        <p:nvPicPr>
          <p:cNvPr id="3" name="Picture 2">
            <a:extLst>
              <a:ext uri="{FF2B5EF4-FFF2-40B4-BE49-F238E27FC236}">
                <a16:creationId xmlns:a16="http://schemas.microsoft.com/office/drawing/2014/main" id="{74F4E049-FBF0-C515-8182-F45CEEE3ABF9}"/>
              </a:ext>
            </a:extLst>
          </p:cNvPr>
          <p:cNvPicPr>
            <a:picLocks noChangeAspect="1"/>
          </p:cNvPicPr>
          <p:nvPr/>
        </p:nvPicPr>
        <p:blipFill>
          <a:blip r:embed="rId2"/>
          <a:stretch>
            <a:fillRect/>
          </a:stretch>
        </p:blipFill>
        <p:spPr>
          <a:xfrm>
            <a:off x="8005865" y="0"/>
            <a:ext cx="4184514" cy="6856166"/>
          </a:xfrm>
          <a:prstGeom prst="rect">
            <a:avLst/>
          </a:prstGeom>
        </p:spPr>
      </p:pic>
    </p:spTree>
    <p:extLst>
      <p:ext uri="{BB962C8B-B14F-4D97-AF65-F5344CB8AC3E}">
        <p14:creationId xmlns:p14="http://schemas.microsoft.com/office/powerpoint/2010/main" val="25520823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2995BD1-8FB3-3B82-70EB-7EC8135CE4AC}"/>
              </a:ext>
            </a:extLst>
          </p:cNvPr>
          <p:cNvPicPr>
            <a:picLocks noChangeAspect="1"/>
          </p:cNvPicPr>
          <p:nvPr/>
        </p:nvPicPr>
        <p:blipFill>
          <a:blip r:embed="rId2"/>
          <a:stretch>
            <a:fillRect/>
          </a:stretch>
        </p:blipFill>
        <p:spPr>
          <a:xfrm>
            <a:off x="6584521" y="0"/>
            <a:ext cx="5605857" cy="6858000"/>
          </a:xfrm>
          <a:prstGeom prst="rect">
            <a:avLst/>
          </a:prstGeom>
        </p:spPr>
      </p:pic>
    </p:spTree>
    <p:extLst>
      <p:ext uri="{BB962C8B-B14F-4D97-AF65-F5344CB8AC3E}">
        <p14:creationId xmlns:p14="http://schemas.microsoft.com/office/powerpoint/2010/main" val="1440774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369641"/>
            <a:ext cx="12190378" cy="6109365"/>
          </a:xfrm>
          <a:prstGeom prst="rect">
            <a:avLst/>
          </a:prstGeom>
          <a:noFill/>
        </p:spPr>
        <p:txBody>
          <a:bodyPr wrap="square">
            <a:spAutoFit/>
          </a:bodyPr>
          <a:lstStyle/>
          <a:p>
            <a:r>
              <a:rPr lang="az-Latn-AZ" b="1">
                <a:highlight>
                  <a:srgbClr val="00FF00"/>
                </a:highlight>
              </a:rPr>
              <a:t>Qızıl qayda</a:t>
            </a:r>
            <a:r>
              <a:rPr lang="az-Latn-AZ"/>
              <a:t>:  </a:t>
            </a:r>
            <a:r>
              <a:rPr lang="az-Latn-AZ" b="1"/>
              <a:t>Foreign key </a:t>
            </a:r>
            <a:r>
              <a:rPr lang="az-Latn-AZ"/>
              <a:t>olan cədvəl, istinad etdiyi cədvəldən </a:t>
            </a:r>
            <a:r>
              <a:rPr lang="az-Latn-AZ" b="1"/>
              <a:t>SONRA</a:t>
            </a:r>
            <a:r>
              <a:rPr lang="az-Latn-AZ"/>
              <a:t> yaradılmalıdır.</a:t>
            </a:r>
          </a:p>
          <a:p>
            <a:endParaRPr lang="az-Latn-AZ"/>
          </a:p>
          <a:p>
            <a:r>
              <a:rPr lang="en-US" b="1"/>
              <a:t>Yəni</a:t>
            </a:r>
            <a:r>
              <a:rPr lang="en-US"/>
              <a:t>: user_subscriptions.payment_id → payments.id</a:t>
            </a:r>
            <a:endParaRPr lang="az-Latn-AZ"/>
          </a:p>
          <a:p>
            <a:endParaRPr lang="az-Latn-AZ"/>
          </a:p>
          <a:p>
            <a:r>
              <a:rPr lang="en-US"/>
              <a:t>Bu o deməkdir ki </a:t>
            </a:r>
            <a:r>
              <a:rPr lang="en-US" b="1"/>
              <a:t>user_subscriptions </a:t>
            </a:r>
            <a:r>
              <a:rPr lang="en-US"/>
              <a:t>cədvəli </a:t>
            </a:r>
            <a:r>
              <a:rPr lang="en-US" b="1"/>
              <a:t>payments</a:t>
            </a:r>
            <a:r>
              <a:rPr lang="en-US"/>
              <a:t> cədvəlinə bağlıdır.</a:t>
            </a:r>
            <a:r>
              <a:rPr lang="az-Latn-AZ"/>
              <a:t> Deməli mütləq birinci </a:t>
            </a:r>
            <a:r>
              <a:rPr lang="az-Latn-AZ" b="1"/>
              <a:t>payments</a:t>
            </a:r>
            <a:r>
              <a:rPr lang="az-Latn-AZ"/>
              <a:t> sonra isə </a:t>
            </a:r>
            <a:r>
              <a:rPr lang="en-US" b="1"/>
              <a:t>user_subscriptions</a:t>
            </a:r>
            <a:r>
              <a:rPr lang="az-Latn-AZ"/>
              <a:t> yaradılmalıdır.</a:t>
            </a:r>
          </a:p>
          <a:p>
            <a:endParaRPr lang="az-Latn-AZ"/>
          </a:p>
          <a:p>
            <a:r>
              <a:rPr lang="en-US"/>
              <a:t>Migration ardıcıllığı (YANLIŞ)</a:t>
            </a:r>
            <a:r>
              <a:rPr lang="az-Latn-AZ"/>
              <a:t>: </a:t>
            </a:r>
          </a:p>
          <a:p>
            <a:endParaRPr lang="az-Latn-AZ"/>
          </a:p>
          <a:p>
            <a:endParaRPr lang="az-Latn-AZ"/>
          </a:p>
          <a:p>
            <a:endParaRPr lang="az-Latn-AZ"/>
          </a:p>
          <a:p>
            <a:r>
              <a:rPr lang="en-US"/>
              <a:t>Migration işləyərkən </a:t>
            </a:r>
            <a:r>
              <a:rPr lang="en-US" b="1"/>
              <a:t>user_subscriptions</a:t>
            </a:r>
            <a:r>
              <a:rPr lang="az-Latn-AZ"/>
              <a:t> birinci işlədiyi və </a:t>
            </a:r>
            <a:r>
              <a:rPr lang="en-US"/>
              <a:t>payments hələ </a:t>
            </a:r>
            <a:r>
              <a:rPr lang="az-Latn-AZ"/>
              <a:t>işləyənə qədər </a:t>
            </a:r>
            <a:r>
              <a:rPr lang="en-US"/>
              <a:t>mövcud </a:t>
            </a:r>
            <a:r>
              <a:rPr lang="az-Latn-AZ"/>
              <a:t>olmadığı üçün xəta çıxar:</a:t>
            </a:r>
          </a:p>
          <a:p>
            <a:pPr marL="742950" lvl="1" indent="-285750">
              <a:buFont typeface="Wingdings" panose="05000000000000000000" pitchFamily="2" charset="2"/>
              <a:buChar char="§"/>
            </a:pPr>
            <a:r>
              <a:rPr lang="en-US" sz="1400">
                <a:highlight>
                  <a:srgbClr val="FFFF00"/>
                </a:highlight>
              </a:rPr>
              <a:t>SQLSTATE[HY000]: General error: 1215 Cannot add foreign key constraint Base table or view not found: payments</a:t>
            </a:r>
            <a:endParaRPr lang="az-Latn-AZ" sz="1400">
              <a:highlight>
                <a:srgbClr val="FFFF00"/>
              </a:highlight>
            </a:endParaRPr>
          </a:p>
          <a:p>
            <a:endParaRPr lang="az-Latn-AZ"/>
          </a:p>
          <a:p>
            <a:endParaRPr lang="az-Latn-AZ"/>
          </a:p>
          <a:p>
            <a:endParaRPr lang="az-Latn-AZ" b="1">
              <a:solidFill>
                <a:srgbClr val="FF0000"/>
              </a:solidFill>
            </a:endParaRPr>
          </a:p>
          <a:p>
            <a:r>
              <a:rPr lang="en-US"/>
              <a:t>Bəs “</a:t>
            </a:r>
            <a:r>
              <a:rPr lang="en-US" b="1"/>
              <a:t>Payment</a:t>
            </a:r>
            <a:r>
              <a:rPr lang="en-US"/>
              <a:t> migration gəlməlidir </a:t>
            </a:r>
            <a:r>
              <a:rPr lang="en-US" b="1"/>
              <a:t>UserSubscription</a:t>
            </a:r>
            <a:r>
              <a:rPr lang="en-US"/>
              <a:t> dan </a:t>
            </a:r>
            <a:r>
              <a:rPr lang="en-US" b="1">
                <a:solidFill>
                  <a:srgbClr val="FF0000"/>
                </a:solidFill>
              </a:rPr>
              <a:t>SONRA</a:t>
            </a:r>
            <a:r>
              <a:rPr lang="en-US"/>
              <a:t>” nə vaxt doğrudur?</a:t>
            </a:r>
            <a:endParaRPr lang="az-Latn-AZ"/>
          </a:p>
          <a:p>
            <a:pPr marL="742950" lvl="1" indent="-285750">
              <a:lnSpc>
                <a:spcPct val="150000"/>
              </a:lnSpc>
              <a:buFont typeface="Wingdings" panose="05000000000000000000" pitchFamily="2" charset="2"/>
              <a:buChar char="§"/>
            </a:pPr>
            <a:r>
              <a:rPr lang="en-US" sz="1400"/>
              <a:t>Bu yalnız bir halda mümkündür. Əgər FK</a:t>
            </a:r>
            <a:r>
              <a:rPr lang="az-Latn-AZ" sz="1400"/>
              <a:t> (</a:t>
            </a:r>
            <a:r>
              <a:rPr lang="az-Latn-AZ" sz="1400" b="1">
                <a:solidFill>
                  <a:srgbClr val="FF0000"/>
                </a:solidFill>
              </a:rPr>
              <a:t>foreignId</a:t>
            </a:r>
            <a:r>
              <a:rPr lang="az-Latn-AZ" sz="1400"/>
              <a:t>)</a:t>
            </a:r>
            <a:r>
              <a:rPr lang="en-US" sz="1400"/>
              <a:t> əvvəl NULLABLE yazılırsa (advanced workaround)</a:t>
            </a:r>
            <a:endParaRPr lang="az-Latn-AZ" sz="1400"/>
          </a:p>
          <a:p>
            <a:endParaRPr lang="az-Latn-AZ"/>
          </a:p>
          <a:p>
            <a:endParaRPr lang="az-Latn-AZ"/>
          </a:p>
          <a:p>
            <a:r>
              <a:rPr lang="en-US" sz="1600"/>
              <a:t>Daha sonra AYRI migration ilə FK əlavə edilir</a:t>
            </a:r>
            <a:r>
              <a:rPr lang="az-Latn-AZ" sz="1600"/>
              <a:t>. Buna heç girişməyə dəymir çünki: daha mürəkkəbdir, daha çox migration tələb edir, beginner üçün risklidir, rollback zamanı baş ağrısı yaradır. Production-da tövsiyə edilmir, əgər məcbur deyilsənsə.</a:t>
            </a:r>
            <a:endParaRPr lang="en-US" sz="1600"/>
          </a:p>
        </p:txBody>
      </p:sp>
      <p:pic>
        <p:nvPicPr>
          <p:cNvPr id="3" name="Picture 2">
            <a:extLst>
              <a:ext uri="{FF2B5EF4-FFF2-40B4-BE49-F238E27FC236}">
                <a16:creationId xmlns:a16="http://schemas.microsoft.com/office/drawing/2014/main" id="{6350853A-3D4A-BEBC-61EF-BC975424CB87}"/>
              </a:ext>
            </a:extLst>
          </p:cNvPr>
          <p:cNvPicPr>
            <a:picLocks noChangeAspect="1"/>
          </p:cNvPicPr>
          <p:nvPr/>
        </p:nvPicPr>
        <p:blipFill>
          <a:blip r:embed="rId2"/>
          <a:stretch>
            <a:fillRect/>
          </a:stretch>
        </p:blipFill>
        <p:spPr>
          <a:xfrm>
            <a:off x="0" y="2628833"/>
            <a:ext cx="1752752" cy="556308"/>
          </a:xfrm>
          <a:prstGeom prst="rect">
            <a:avLst/>
          </a:prstGeom>
        </p:spPr>
      </p:pic>
      <p:pic>
        <p:nvPicPr>
          <p:cNvPr id="6" name="Picture 5">
            <a:extLst>
              <a:ext uri="{FF2B5EF4-FFF2-40B4-BE49-F238E27FC236}">
                <a16:creationId xmlns:a16="http://schemas.microsoft.com/office/drawing/2014/main" id="{55B9FDC5-04E1-A547-365A-099A86260023}"/>
              </a:ext>
            </a:extLst>
          </p:cNvPr>
          <p:cNvPicPr>
            <a:picLocks noChangeAspect="1"/>
          </p:cNvPicPr>
          <p:nvPr/>
        </p:nvPicPr>
        <p:blipFill>
          <a:blip r:embed="rId3"/>
          <a:stretch>
            <a:fillRect/>
          </a:stretch>
        </p:blipFill>
        <p:spPr>
          <a:xfrm>
            <a:off x="0" y="3976248"/>
            <a:ext cx="5273497" cy="419136"/>
          </a:xfrm>
          <a:prstGeom prst="rect">
            <a:avLst/>
          </a:prstGeom>
        </p:spPr>
      </p:pic>
      <p:pic>
        <p:nvPicPr>
          <p:cNvPr id="8" name="Picture 7">
            <a:extLst>
              <a:ext uri="{FF2B5EF4-FFF2-40B4-BE49-F238E27FC236}">
                <a16:creationId xmlns:a16="http://schemas.microsoft.com/office/drawing/2014/main" id="{A098190F-B097-0CC1-D812-56DFE69DE161}"/>
              </a:ext>
            </a:extLst>
          </p:cNvPr>
          <p:cNvPicPr>
            <a:picLocks noChangeAspect="1"/>
          </p:cNvPicPr>
          <p:nvPr/>
        </p:nvPicPr>
        <p:blipFill>
          <a:blip r:embed="rId4"/>
          <a:stretch>
            <a:fillRect/>
          </a:stretch>
        </p:blipFill>
        <p:spPr>
          <a:xfrm>
            <a:off x="0" y="-3771"/>
            <a:ext cx="4298052" cy="373412"/>
          </a:xfrm>
          <a:prstGeom prst="rect">
            <a:avLst/>
          </a:prstGeom>
        </p:spPr>
      </p:pic>
      <p:pic>
        <p:nvPicPr>
          <p:cNvPr id="10" name="Picture 9">
            <a:extLst>
              <a:ext uri="{FF2B5EF4-FFF2-40B4-BE49-F238E27FC236}">
                <a16:creationId xmlns:a16="http://schemas.microsoft.com/office/drawing/2014/main" id="{61FB5772-5DC5-3BEB-A05E-A9893CEBA8BC}"/>
              </a:ext>
            </a:extLst>
          </p:cNvPr>
          <p:cNvPicPr>
            <a:picLocks noChangeAspect="1"/>
          </p:cNvPicPr>
          <p:nvPr/>
        </p:nvPicPr>
        <p:blipFill>
          <a:blip r:embed="rId5"/>
          <a:stretch>
            <a:fillRect/>
          </a:stretch>
        </p:blipFill>
        <p:spPr>
          <a:xfrm>
            <a:off x="0" y="5337955"/>
            <a:ext cx="3436918" cy="403895"/>
          </a:xfrm>
          <a:prstGeom prst="rect">
            <a:avLst/>
          </a:prstGeom>
        </p:spPr>
      </p:pic>
    </p:spTree>
    <p:extLst>
      <p:ext uri="{BB962C8B-B14F-4D97-AF65-F5344CB8AC3E}">
        <p14:creationId xmlns:p14="http://schemas.microsoft.com/office/powerpoint/2010/main" val="27040346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9AC41400-AD98-DB7A-4FA5-813C4C6636C0}"/>
              </a:ext>
            </a:extLst>
          </p:cNvPr>
          <p:cNvPicPr>
            <a:picLocks noChangeAspect="1"/>
          </p:cNvPicPr>
          <p:nvPr/>
        </p:nvPicPr>
        <p:blipFill>
          <a:blip r:embed="rId2"/>
          <a:stretch>
            <a:fillRect/>
          </a:stretch>
        </p:blipFill>
        <p:spPr>
          <a:xfrm>
            <a:off x="3111698" y="0"/>
            <a:ext cx="5968603" cy="6858000"/>
          </a:xfrm>
          <a:prstGeom prst="rect">
            <a:avLst/>
          </a:prstGeom>
        </p:spPr>
      </p:pic>
    </p:spTree>
    <p:extLst>
      <p:ext uri="{BB962C8B-B14F-4D97-AF65-F5344CB8AC3E}">
        <p14:creationId xmlns:p14="http://schemas.microsoft.com/office/powerpoint/2010/main" val="1869019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a:t>Bu PHPStorm-un Composer ayarları pəncərəsidir. İlk dəfə layihə açanda və ya composer.json görəndə avtomatik çıxır.</a:t>
            </a:r>
          </a:p>
          <a:p>
            <a:pPr marL="285750" indent="-285750">
              <a:lnSpc>
                <a:spcPct val="150000"/>
              </a:lnSpc>
              <a:buFont typeface="Wingdings" panose="05000000000000000000" pitchFamily="2" charset="2"/>
              <a:buChar char="q"/>
            </a:pPr>
            <a:endParaRPr lang="az-Latn-AZ" sz="1400"/>
          </a:p>
          <a:p>
            <a:pPr marL="285750" indent="-285750">
              <a:lnSpc>
                <a:spcPct val="150000"/>
              </a:lnSpc>
              <a:buFont typeface="Wingdings" panose="05000000000000000000" pitchFamily="2" charset="2"/>
              <a:buChar char="q"/>
            </a:pPr>
            <a:r>
              <a:rPr lang="en-US" sz="1400"/>
              <a:t>Add packages as libraries:  Composer paketlərini IDE-yə düzgün tanıdır (autocomplete, Ctrl+Click və s.) ➜ Qalsın</a:t>
            </a:r>
          </a:p>
          <a:p>
            <a:pPr marL="285750" indent="-285750">
              <a:lnSpc>
                <a:spcPct val="150000"/>
              </a:lnSpc>
              <a:buFont typeface="Wingdings" panose="05000000000000000000" pitchFamily="2" charset="2"/>
              <a:buChar char="q"/>
            </a:pPr>
            <a:r>
              <a:rPr lang="en-US" sz="1400"/>
              <a:t>Synchronize IDE Settings with composer.json: PSR-4, autoload, PHP versiyasını composer.json-dan oxuyur ➜ Çox vacibdir, qalsın</a:t>
            </a:r>
          </a:p>
          <a:p>
            <a:pPr marL="285750" indent="-285750">
              <a:lnSpc>
                <a:spcPct val="150000"/>
              </a:lnSpc>
              <a:buFont typeface="Wingdings" panose="05000000000000000000" pitchFamily="2" charset="2"/>
              <a:buChar char="q"/>
            </a:pPr>
            <a:r>
              <a:rPr lang="en-US" sz="1400"/>
              <a:t>Check for available package updates: Paketlərin update-i varsa xəbər verir ➜ Qalsın</a:t>
            </a:r>
          </a:p>
          <a:p>
            <a:pPr marL="285750" indent="-285750">
              <a:lnSpc>
                <a:spcPct val="150000"/>
              </a:lnSpc>
              <a:buFont typeface="Wingdings" panose="05000000000000000000" pitchFamily="2" charset="2"/>
              <a:buChar char="q"/>
            </a:pPr>
            <a:r>
              <a:rPr lang="en-US" sz="1400"/>
              <a:t>Show composer.json top panel with quick actions: Install / Update düymələri yuxarıda görünür ➜ Rahatlıqdır, qalsın</a:t>
            </a:r>
          </a:p>
          <a:p>
            <a:pPr marL="285750" indent="-285750">
              <a:lnSpc>
                <a:spcPct val="150000"/>
              </a:lnSpc>
              <a:buFont typeface="Wingdings" panose="05000000000000000000" pitchFamily="2" charset="2"/>
              <a:buChar char="q"/>
            </a:pPr>
            <a:r>
              <a:rPr lang="en-US" sz="1400"/>
              <a:t>Notify about missing 'vendor' directory: composer install edilməyibsə xəbər verir ➜ Qalsın</a:t>
            </a:r>
            <a:endParaRPr lang="az-Latn-AZ" sz="1400"/>
          </a:p>
          <a:p>
            <a:pPr marL="285750" indent="-285750">
              <a:lnSpc>
                <a:spcPct val="150000"/>
              </a:lnSpc>
              <a:buFont typeface="Wingdings" panose="05000000000000000000" pitchFamily="2" charset="2"/>
              <a:buChar char="q"/>
            </a:pPr>
            <a:r>
              <a:rPr lang="en-US" sz="1400"/>
              <a:t>Run install/update with --ignore-platform-reqs: BUNU açma çünki bu, PHP versiya / extension problemlərini gizlədir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0755E588-F5A6-57EF-95D9-F1ADC3E47250}"/>
              </a:ext>
            </a:extLst>
          </p:cNvPr>
          <p:cNvPicPr>
            <a:picLocks noChangeAspect="1"/>
          </p:cNvPicPr>
          <p:nvPr/>
        </p:nvPicPr>
        <p:blipFill>
          <a:blip r:embed="rId2"/>
          <a:stretch>
            <a:fillRect/>
          </a:stretch>
        </p:blipFill>
        <p:spPr>
          <a:xfrm>
            <a:off x="8256807" y="2762654"/>
            <a:ext cx="3935192" cy="4095345"/>
          </a:xfrm>
          <a:prstGeom prst="rect">
            <a:avLst/>
          </a:prstGeom>
        </p:spPr>
      </p:pic>
    </p:spTree>
    <p:extLst>
      <p:ext uri="{BB962C8B-B14F-4D97-AF65-F5344CB8AC3E}">
        <p14:creationId xmlns:p14="http://schemas.microsoft.com/office/powerpoint/2010/main" val="36972438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pSp>
        <p:nvGrpSpPr>
          <p:cNvPr id="12" name="Group 11">
            <a:extLst>
              <a:ext uri="{FF2B5EF4-FFF2-40B4-BE49-F238E27FC236}">
                <a16:creationId xmlns:a16="http://schemas.microsoft.com/office/drawing/2014/main" id="{17352DE2-A438-1A0E-5956-7B8DAE02A758}"/>
              </a:ext>
            </a:extLst>
          </p:cNvPr>
          <p:cNvGrpSpPr/>
          <p:nvPr/>
        </p:nvGrpSpPr>
        <p:grpSpPr>
          <a:xfrm>
            <a:off x="1" y="0"/>
            <a:ext cx="3755571" cy="6848271"/>
            <a:chOff x="1" y="0"/>
            <a:chExt cx="3755571" cy="6848271"/>
          </a:xfrm>
        </p:grpSpPr>
        <p:pic>
          <p:nvPicPr>
            <p:cNvPr id="3" name="Picture 2">
              <a:extLst>
                <a:ext uri="{FF2B5EF4-FFF2-40B4-BE49-F238E27FC236}">
                  <a16:creationId xmlns:a16="http://schemas.microsoft.com/office/drawing/2014/main" id="{3890B420-6349-9B2A-F778-9E9F108CDCA5}"/>
                </a:ext>
              </a:extLst>
            </p:cNvPr>
            <p:cNvPicPr>
              <a:picLocks noChangeAspect="1"/>
            </p:cNvPicPr>
            <p:nvPr/>
          </p:nvPicPr>
          <p:blipFill>
            <a:blip r:embed="rId2"/>
            <a:stretch>
              <a:fillRect/>
            </a:stretch>
          </p:blipFill>
          <p:spPr>
            <a:xfrm>
              <a:off x="1" y="0"/>
              <a:ext cx="3755571" cy="3428999"/>
            </a:xfrm>
            <a:prstGeom prst="rect">
              <a:avLst/>
            </a:prstGeom>
          </p:spPr>
        </p:pic>
        <p:pic>
          <p:nvPicPr>
            <p:cNvPr id="6" name="Picture 5">
              <a:extLst>
                <a:ext uri="{FF2B5EF4-FFF2-40B4-BE49-F238E27FC236}">
                  <a16:creationId xmlns:a16="http://schemas.microsoft.com/office/drawing/2014/main" id="{2BE5B3A3-1CCA-43DC-2465-512DDADB3FA7}"/>
                </a:ext>
              </a:extLst>
            </p:cNvPr>
            <p:cNvPicPr>
              <a:picLocks noChangeAspect="1"/>
            </p:cNvPicPr>
            <p:nvPr/>
          </p:nvPicPr>
          <p:blipFill>
            <a:blip r:embed="rId3"/>
            <a:stretch>
              <a:fillRect/>
            </a:stretch>
          </p:blipFill>
          <p:spPr>
            <a:xfrm>
              <a:off x="1" y="3419272"/>
              <a:ext cx="3751227" cy="3428999"/>
            </a:xfrm>
            <a:prstGeom prst="rect">
              <a:avLst/>
            </a:prstGeom>
          </p:spPr>
        </p:pic>
      </p:grpSp>
      <p:grpSp>
        <p:nvGrpSpPr>
          <p:cNvPr id="11" name="Group 10">
            <a:extLst>
              <a:ext uri="{FF2B5EF4-FFF2-40B4-BE49-F238E27FC236}">
                <a16:creationId xmlns:a16="http://schemas.microsoft.com/office/drawing/2014/main" id="{AD9C427C-7A0D-5AFF-D89C-CDF361CFF84B}"/>
              </a:ext>
            </a:extLst>
          </p:cNvPr>
          <p:cNvGrpSpPr/>
          <p:nvPr/>
        </p:nvGrpSpPr>
        <p:grpSpPr>
          <a:xfrm>
            <a:off x="4423452" y="0"/>
            <a:ext cx="3751227" cy="5823687"/>
            <a:chOff x="4423452" y="0"/>
            <a:chExt cx="3751227" cy="5823687"/>
          </a:xfrm>
        </p:grpSpPr>
        <p:pic>
          <p:nvPicPr>
            <p:cNvPr id="8" name="Picture 7">
              <a:extLst>
                <a:ext uri="{FF2B5EF4-FFF2-40B4-BE49-F238E27FC236}">
                  <a16:creationId xmlns:a16="http://schemas.microsoft.com/office/drawing/2014/main" id="{B7DD22CF-E547-BAE4-7F9D-337E80C562CA}"/>
                </a:ext>
              </a:extLst>
            </p:cNvPr>
            <p:cNvPicPr>
              <a:picLocks noChangeAspect="1"/>
            </p:cNvPicPr>
            <p:nvPr/>
          </p:nvPicPr>
          <p:blipFill>
            <a:blip r:embed="rId4"/>
            <a:stretch>
              <a:fillRect/>
            </a:stretch>
          </p:blipFill>
          <p:spPr>
            <a:xfrm>
              <a:off x="4423452" y="0"/>
              <a:ext cx="3751227" cy="3929564"/>
            </a:xfrm>
            <a:prstGeom prst="rect">
              <a:avLst/>
            </a:prstGeom>
          </p:spPr>
        </p:pic>
        <p:pic>
          <p:nvPicPr>
            <p:cNvPr id="10" name="Picture 9">
              <a:extLst>
                <a:ext uri="{FF2B5EF4-FFF2-40B4-BE49-F238E27FC236}">
                  <a16:creationId xmlns:a16="http://schemas.microsoft.com/office/drawing/2014/main" id="{9F877BC3-C7A1-3679-4FAF-723DE1200B2D}"/>
                </a:ext>
              </a:extLst>
            </p:cNvPr>
            <p:cNvPicPr>
              <a:picLocks noChangeAspect="1"/>
            </p:cNvPicPr>
            <p:nvPr/>
          </p:nvPicPr>
          <p:blipFill>
            <a:blip r:embed="rId5"/>
            <a:stretch>
              <a:fillRect/>
            </a:stretch>
          </p:blipFill>
          <p:spPr>
            <a:xfrm>
              <a:off x="4423452" y="3929564"/>
              <a:ext cx="3751227" cy="1894123"/>
            </a:xfrm>
            <a:prstGeom prst="rect">
              <a:avLst/>
            </a:prstGeom>
          </p:spPr>
        </p:pic>
      </p:grpSp>
    </p:spTree>
    <p:extLst>
      <p:ext uri="{BB962C8B-B14F-4D97-AF65-F5344CB8AC3E}">
        <p14:creationId xmlns:p14="http://schemas.microsoft.com/office/powerpoint/2010/main" val="3283862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b="1">
                <a:solidFill>
                  <a:srgbClr val="FF0000"/>
                </a:solidFill>
              </a:rPr>
              <a:t>Independent tables </a:t>
            </a:r>
            <a:r>
              <a:rPr lang="az-Latn-AZ" sz="1400"/>
              <a:t>— başqa heç bir cədvələ foreign key ilə bağlı olmayan cədvəllərdir. Bunlar yalnız öz məlumatını saxlayır, heç kimə istinad etmir. </a:t>
            </a:r>
          </a:p>
          <a:p>
            <a:endParaRPr lang="az-Latn-AZ" sz="1400"/>
          </a:p>
          <a:p>
            <a:r>
              <a:rPr lang="az-Latn-AZ" sz="1400"/>
              <a:t>Ona görə də ən əvvəl yaradılmalıdırlar. Məsələn: </a:t>
            </a:r>
            <a:r>
              <a:rPr lang="az-Latn-AZ" sz="1400" b="1"/>
              <a:t>categories</a:t>
            </a:r>
            <a:r>
              <a:rPr lang="az-Latn-AZ" sz="1400"/>
              <a:t>, </a:t>
            </a:r>
            <a:r>
              <a:rPr lang="az-Latn-AZ" sz="1400" b="1"/>
              <a:t>listing_types</a:t>
            </a:r>
            <a:r>
              <a:rPr lang="az-Latn-AZ" sz="1400"/>
              <a:t>, </a:t>
            </a:r>
            <a:r>
              <a:rPr lang="az-Latn-AZ" sz="1400" b="1"/>
              <a:t>variants </a:t>
            </a:r>
            <a:r>
              <a:rPr lang="az-Latn-AZ" sz="1400"/>
              <a:t>cədvəllərinin içində başqa cədvələ FK yoxdur, başqaları bunlara istinad edir.</a:t>
            </a:r>
          </a:p>
          <a:p>
            <a:endParaRPr lang="az-Latn-AZ" sz="1400"/>
          </a:p>
          <a:p>
            <a:r>
              <a:rPr lang="az-Latn-AZ" sz="1400" b="1"/>
              <a:t>listings</a:t>
            </a:r>
            <a:r>
              <a:rPr lang="az-Latn-AZ" sz="1400"/>
              <a:t> cədvəli </a:t>
            </a:r>
            <a:r>
              <a:rPr lang="az-Latn-AZ" sz="1400" b="1"/>
              <a:t>categories, users, listing_types </a:t>
            </a:r>
            <a:r>
              <a:rPr lang="az-Latn-AZ" sz="1400"/>
              <a:t>və s. cədvəllərə FK ilə bağlıdır. Əgər bunlar əvvəl yaranmasa, </a:t>
            </a:r>
            <a:r>
              <a:rPr lang="az-Latn-AZ" sz="1400" b="1"/>
              <a:t>listings</a:t>
            </a:r>
            <a:r>
              <a:rPr lang="az-Latn-AZ" sz="1400"/>
              <a:t> </a:t>
            </a:r>
            <a:r>
              <a:rPr lang="az-Latn-AZ" sz="1400">
                <a:highlight>
                  <a:srgbClr val="FFFF00"/>
                </a:highlight>
              </a:rPr>
              <a:t>migration-u xəta</a:t>
            </a:r>
            <a:r>
              <a:rPr lang="az-Latn-AZ" sz="1400"/>
              <a:t> verəcək.</a:t>
            </a:r>
          </a:p>
          <a:p>
            <a:endParaRPr lang="az-Latn-AZ" sz="1400"/>
          </a:p>
          <a:p>
            <a:endParaRPr lang="az-Latn-AZ" sz="1400"/>
          </a:p>
          <a:p>
            <a:r>
              <a:rPr lang="en-US" sz="1400"/>
              <a:t>Loru desək, başqalarına dayaq olan cədvəl əvvəl, başqasına söykənən cədvəl sonra yaradılmalıdır.</a:t>
            </a:r>
            <a:endParaRPr lang="ru-RU" sz="1400"/>
          </a:p>
        </p:txBody>
      </p:sp>
      <p:pic>
        <p:nvPicPr>
          <p:cNvPr id="3" name="Picture 2">
            <a:extLst>
              <a:ext uri="{FF2B5EF4-FFF2-40B4-BE49-F238E27FC236}">
                <a16:creationId xmlns:a16="http://schemas.microsoft.com/office/drawing/2014/main" id="{21E7ED35-27EF-0734-BC65-CFA37302A021}"/>
              </a:ext>
            </a:extLst>
          </p:cNvPr>
          <p:cNvPicPr>
            <a:picLocks noChangeAspect="1"/>
          </p:cNvPicPr>
          <p:nvPr/>
        </p:nvPicPr>
        <p:blipFill>
          <a:blip r:embed="rId2"/>
          <a:stretch>
            <a:fillRect/>
          </a:stretch>
        </p:blipFill>
        <p:spPr>
          <a:xfrm>
            <a:off x="6459740" y="2031324"/>
            <a:ext cx="5732260" cy="4826675"/>
          </a:xfrm>
          <a:prstGeom prst="rect">
            <a:avLst/>
          </a:prstGeom>
        </p:spPr>
      </p:pic>
    </p:spTree>
    <p:extLst>
      <p:ext uri="{BB962C8B-B14F-4D97-AF65-F5344CB8AC3E}">
        <p14:creationId xmlns:p14="http://schemas.microsoft.com/office/powerpoint/2010/main" val="2035001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b="1">
                <a:solidFill>
                  <a:srgbClr val="FF0000"/>
                </a:solidFill>
              </a:rPr>
              <a:t>Polymorphic relation </a:t>
            </a:r>
            <a:r>
              <a:rPr lang="az-Latn-AZ" sz="1400"/>
              <a:t>o deməkdir ki, bir cədvəl birdən çox cədvələ aid ola bilir. </a:t>
            </a:r>
          </a:p>
          <a:p>
            <a:endParaRPr lang="az-Latn-AZ" sz="1400"/>
          </a:p>
          <a:p>
            <a:r>
              <a:rPr lang="az-Latn-AZ" sz="1400" b="1"/>
              <a:t>Məsələn payments</a:t>
            </a:r>
            <a:r>
              <a:rPr lang="az-Latn-AZ" sz="1400"/>
              <a:t>: yəni payment həm orders cədvəlinə, həm də user_subscriptions cədvəlinə bağlana bilər.</a:t>
            </a:r>
          </a:p>
          <a:p>
            <a:endParaRPr lang="az-Latn-AZ" sz="1400"/>
          </a:p>
          <a:p>
            <a:endParaRPr lang="az-Latn-AZ" sz="1400"/>
          </a:p>
          <a:p>
            <a:endParaRPr lang="az-Latn-AZ" sz="1400"/>
          </a:p>
          <a:p>
            <a:r>
              <a:rPr lang="en-US" sz="1400"/>
              <a:t>Əgər </a:t>
            </a:r>
            <a:r>
              <a:rPr lang="en-US" sz="1400" b="1"/>
              <a:t>payments</a:t>
            </a:r>
            <a:r>
              <a:rPr lang="en-US" sz="1400"/>
              <a:t> </a:t>
            </a:r>
            <a:r>
              <a:rPr lang="az-Latn-AZ" sz="1400"/>
              <a:t>cədvəli </a:t>
            </a:r>
            <a:r>
              <a:rPr lang="en-US" sz="1400"/>
              <a:t>əvvəl yaradıl</a:t>
            </a:r>
            <a:r>
              <a:rPr lang="az-Latn-AZ" sz="1400"/>
              <a:t>arsa</a:t>
            </a:r>
            <a:r>
              <a:rPr lang="en-US" sz="1400"/>
              <a:t>:</a:t>
            </a:r>
          </a:p>
          <a:p>
            <a:pPr marL="742950" lvl="1" indent="-285750">
              <a:lnSpc>
                <a:spcPct val="150000"/>
              </a:lnSpc>
              <a:buFont typeface="Wingdings" panose="05000000000000000000" pitchFamily="2" charset="2"/>
              <a:buChar char="q"/>
            </a:pPr>
            <a:r>
              <a:rPr lang="en-US" sz="1400" b="1"/>
              <a:t>orders</a:t>
            </a:r>
            <a:r>
              <a:rPr lang="en-US" sz="1400"/>
              <a:t> və </a:t>
            </a:r>
            <a:r>
              <a:rPr lang="en-US" sz="1400" b="1"/>
              <a:t>user_subscriptions </a:t>
            </a:r>
            <a:r>
              <a:rPr lang="en-US" sz="1400"/>
              <a:t>hələ mövcud olmaya bilər</a:t>
            </a:r>
          </a:p>
          <a:p>
            <a:pPr marL="742950" lvl="1" indent="-285750">
              <a:lnSpc>
                <a:spcPct val="150000"/>
              </a:lnSpc>
              <a:buFont typeface="Wingdings" panose="05000000000000000000" pitchFamily="2" charset="2"/>
              <a:buChar char="q"/>
            </a:pPr>
            <a:r>
              <a:rPr lang="en-US" sz="1400"/>
              <a:t>Laravel hansı cədvələ bağlanacağını bilməz</a:t>
            </a:r>
          </a:p>
          <a:p>
            <a:pPr marL="742950" lvl="1" indent="-285750">
              <a:lnSpc>
                <a:spcPct val="150000"/>
              </a:lnSpc>
              <a:buFont typeface="Wingdings" panose="05000000000000000000" pitchFamily="2" charset="2"/>
              <a:buChar char="q"/>
            </a:pPr>
            <a:r>
              <a:rPr lang="en-US" sz="1400"/>
              <a:t>Gələcəkdə relation və validation problemləri çıxar</a:t>
            </a:r>
            <a:endParaRPr lang="az-Latn-AZ" sz="1400"/>
          </a:p>
          <a:p>
            <a:endParaRPr lang="az-Latn-AZ" sz="1400"/>
          </a:p>
          <a:p>
            <a:r>
              <a:rPr lang="en-US" sz="1400"/>
              <a:t>Polymorphic cədvəl valideynlərini tanımadan yaradıla bilməz, ona görə həmişə axırda gəlir.</a:t>
            </a:r>
            <a:endParaRPr lang="ru-RU" sz="1400"/>
          </a:p>
        </p:txBody>
      </p:sp>
      <p:pic>
        <p:nvPicPr>
          <p:cNvPr id="3" name="Picture 2">
            <a:extLst>
              <a:ext uri="{FF2B5EF4-FFF2-40B4-BE49-F238E27FC236}">
                <a16:creationId xmlns:a16="http://schemas.microsoft.com/office/drawing/2014/main" id="{38402FC9-121B-1FD3-E503-93E84F528AF3}"/>
              </a:ext>
            </a:extLst>
          </p:cNvPr>
          <p:cNvPicPr>
            <a:picLocks noChangeAspect="1"/>
          </p:cNvPicPr>
          <p:nvPr/>
        </p:nvPicPr>
        <p:blipFill>
          <a:blip r:embed="rId2"/>
          <a:stretch>
            <a:fillRect/>
          </a:stretch>
        </p:blipFill>
        <p:spPr>
          <a:xfrm>
            <a:off x="0" y="4707699"/>
            <a:ext cx="12192000" cy="2150301"/>
          </a:xfrm>
          <a:prstGeom prst="rect">
            <a:avLst/>
          </a:prstGeom>
        </p:spPr>
      </p:pic>
      <p:pic>
        <p:nvPicPr>
          <p:cNvPr id="6" name="Picture 5">
            <a:extLst>
              <a:ext uri="{FF2B5EF4-FFF2-40B4-BE49-F238E27FC236}">
                <a16:creationId xmlns:a16="http://schemas.microsoft.com/office/drawing/2014/main" id="{AE7A1BCD-5446-991C-37A2-748756DC99F8}"/>
              </a:ext>
            </a:extLst>
          </p:cNvPr>
          <p:cNvPicPr>
            <a:picLocks noChangeAspect="1"/>
          </p:cNvPicPr>
          <p:nvPr/>
        </p:nvPicPr>
        <p:blipFill>
          <a:blip r:embed="rId3"/>
          <a:stretch>
            <a:fillRect/>
          </a:stretch>
        </p:blipFill>
        <p:spPr>
          <a:xfrm>
            <a:off x="0" y="709480"/>
            <a:ext cx="3657917" cy="571550"/>
          </a:xfrm>
          <a:prstGeom prst="rect">
            <a:avLst/>
          </a:prstGeom>
        </p:spPr>
      </p:pic>
      <p:pic>
        <p:nvPicPr>
          <p:cNvPr id="8" name="Picture 7">
            <a:extLst>
              <a:ext uri="{FF2B5EF4-FFF2-40B4-BE49-F238E27FC236}">
                <a16:creationId xmlns:a16="http://schemas.microsoft.com/office/drawing/2014/main" id="{12F20511-8AB0-870D-9E3E-2343E37B6D51}"/>
              </a:ext>
            </a:extLst>
          </p:cNvPr>
          <p:cNvPicPr>
            <a:picLocks noChangeAspect="1"/>
          </p:cNvPicPr>
          <p:nvPr/>
        </p:nvPicPr>
        <p:blipFill>
          <a:blip r:embed="rId4"/>
          <a:stretch>
            <a:fillRect/>
          </a:stretch>
        </p:blipFill>
        <p:spPr>
          <a:xfrm>
            <a:off x="0" y="3000821"/>
            <a:ext cx="1988992" cy="746825"/>
          </a:xfrm>
          <a:prstGeom prst="rect">
            <a:avLst/>
          </a:prstGeom>
        </p:spPr>
      </p:pic>
    </p:spTree>
    <p:extLst>
      <p:ext uri="{BB962C8B-B14F-4D97-AF65-F5344CB8AC3E}">
        <p14:creationId xmlns:p14="http://schemas.microsoft.com/office/powerpoint/2010/main" val="39000161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62322"/>
          </a:xfrm>
          <a:prstGeom prst="rect">
            <a:avLst/>
          </a:prstGeom>
          <a:noFill/>
        </p:spPr>
        <p:txBody>
          <a:bodyPr wrap="square">
            <a:spAutoFit/>
          </a:bodyPr>
          <a:lstStyle/>
          <a:p>
            <a:r>
              <a:rPr lang="az-Latn-AZ" b="1">
                <a:solidFill>
                  <a:srgbClr val="FF0000"/>
                </a:solidFill>
              </a:rPr>
              <a:t>Pivot / Junction table </a:t>
            </a:r>
            <a:r>
              <a:rPr lang="az-Latn-AZ"/>
              <a:t>iki cədvəl arasında </a:t>
            </a:r>
            <a:r>
              <a:rPr lang="az-Latn-AZ" b="1">
                <a:solidFill>
                  <a:srgbClr val="0070C0"/>
                </a:solidFill>
              </a:rPr>
              <a:t>many-to-many</a:t>
            </a:r>
            <a:r>
              <a:rPr lang="az-Latn-AZ"/>
              <a:t> əlaqə yaradır.</a:t>
            </a:r>
          </a:p>
          <a:p>
            <a:endParaRPr lang="az-Latn-AZ"/>
          </a:p>
          <a:p>
            <a:r>
              <a:rPr lang="en-US" b="1"/>
              <a:t>category_variants </a:t>
            </a:r>
            <a:r>
              <a:rPr lang="en-US"/>
              <a:t>cədvəli nümunəsində:</a:t>
            </a:r>
            <a:r>
              <a:rPr lang="az-Latn-AZ"/>
              <a:t> bu o deməkdir, category_variants cədvəli iki valideynə birdən bağlıdır.</a:t>
            </a:r>
          </a:p>
          <a:p>
            <a:endParaRPr lang="az-Latn-AZ"/>
          </a:p>
          <a:p>
            <a:endParaRPr lang="az-Latn-AZ"/>
          </a:p>
          <a:p>
            <a:pPr marL="285750" indent="-285750">
              <a:lnSpc>
                <a:spcPct val="150000"/>
              </a:lnSpc>
              <a:buFont typeface="Wingdings" panose="05000000000000000000" pitchFamily="2" charset="2"/>
              <a:buChar char="q"/>
            </a:pPr>
            <a:r>
              <a:rPr lang="en-US"/>
              <a:t>categories yoxdursa → category_id FK yaradıla bilməz</a:t>
            </a:r>
          </a:p>
          <a:p>
            <a:pPr marL="285750" indent="-285750">
              <a:lnSpc>
                <a:spcPct val="150000"/>
              </a:lnSpc>
              <a:buFont typeface="Wingdings" panose="05000000000000000000" pitchFamily="2" charset="2"/>
              <a:buChar char="q"/>
            </a:pPr>
            <a:r>
              <a:rPr lang="en-US"/>
              <a:t>variants yoxdursa → variant_id FK yaradıla bilməz</a:t>
            </a:r>
            <a:endParaRPr lang="az-Latn-AZ"/>
          </a:p>
          <a:p>
            <a:endParaRPr lang="az-Latn-AZ"/>
          </a:p>
          <a:p>
            <a:r>
              <a:rPr lang="az-Latn-AZ"/>
              <a:t>Qısaca: İki valideyni olan cədvəl, hər ikisi yaradıldıqdan sonra gəlməlidir.</a:t>
            </a:r>
            <a:endParaRPr lang="ru-RU"/>
          </a:p>
        </p:txBody>
      </p:sp>
      <p:pic>
        <p:nvPicPr>
          <p:cNvPr id="3" name="Picture 2">
            <a:extLst>
              <a:ext uri="{FF2B5EF4-FFF2-40B4-BE49-F238E27FC236}">
                <a16:creationId xmlns:a16="http://schemas.microsoft.com/office/drawing/2014/main" id="{D823743D-E657-FC3B-14F6-D7A889EF47C7}"/>
              </a:ext>
            </a:extLst>
          </p:cNvPr>
          <p:cNvPicPr>
            <a:picLocks noChangeAspect="1"/>
          </p:cNvPicPr>
          <p:nvPr/>
        </p:nvPicPr>
        <p:blipFill>
          <a:blip r:embed="rId2"/>
          <a:stretch>
            <a:fillRect/>
          </a:stretch>
        </p:blipFill>
        <p:spPr>
          <a:xfrm>
            <a:off x="3670915" y="5168104"/>
            <a:ext cx="8521085" cy="1689896"/>
          </a:xfrm>
          <a:prstGeom prst="rect">
            <a:avLst/>
          </a:prstGeom>
        </p:spPr>
      </p:pic>
      <p:pic>
        <p:nvPicPr>
          <p:cNvPr id="6" name="Picture 5">
            <a:extLst>
              <a:ext uri="{FF2B5EF4-FFF2-40B4-BE49-F238E27FC236}">
                <a16:creationId xmlns:a16="http://schemas.microsoft.com/office/drawing/2014/main" id="{75AC99A0-39E2-109F-1315-D37D75FE9B8C}"/>
              </a:ext>
            </a:extLst>
          </p:cNvPr>
          <p:cNvPicPr>
            <a:picLocks noChangeAspect="1"/>
          </p:cNvPicPr>
          <p:nvPr/>
        </p:nvPicPr>
        <p:blipFill>
          <a:blip r:embed="rId3"/>
          <a:stretch>
            <a:fillRect/>
          </a:stretch>
        </p:blipFill>
        <p:spPr>
          <a:xfrm>
            <a:off x="0" y="908739"/>
            <a:ext cx="2232853" cy="472481"/>
          </a:xfrm>
          <a:prstGeom prst="rect">
            <a:avLst/>
          </a:prstGeom>
        </p:spPr>
      </p:pic>
    </p:spTree>
    <p:extLst>
      <p:ext uri="{BB962C8B-B14F-4D97-AF65-F5344CB8AC3E}">
        <p14:creationId xmlns:p14="http://schemas.microsoft.com/office/powerpoint/2010/main" val="1722374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001A3B-B797-E542-D9EA-E3F9AAF5DE49}"/>
              </a:ext>
            </a:extLst>
          </p:cNvPr>
          <p:cNvPicPr>
            <a:picLocks noChangeAspect="1"/>
          </p:cNvPicPr>
          <p:nvPr/>
        </p:nvPicPr>
        <p:blipFill>
          <a:blip r:embed="rId2"/>
          <a:stretch>
            <a:fillRect/>
          </a:stretch>
        </p:blipFill>
        <p:spPr>
          <a:xfrm>
            <a:off x="2069234" y="1841517"/>
            <a:ext cx="8053531" cy="3027735"/>
          </a:xfrm>
          <a:prstGeom prst="rect">
            <a:avLst/>
          </a:prstGeom>
        </p:spPr>
      </p:pic>
    </p:spTree>
    <p:extLst>
      <p:ext uri="{BB962C8B-B14F-4D97-AF65-F5344CB8AC3E}">
        <p14:creationId xmlns:p14="http://schemas.microsoft.com/office/powerpoint/2010/main" val="3026776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7" name="Picture 6">
            <a:extLst>
              <a:ext uri="{FF2B5EF4-FFF2-40B4-BE49-F238E27FC236}">
                <a16:creationId xmlns:a16="http://schemas.microsoft.com/office/drawing/2014/main" id="{3820593A-A7E1-155F-CD05-023C70040CDE}"/>
              </a:ext>
            </a:extLst>
          </p:cNvPr>
          <p:cNvPicPr>
            <a:picLocks noChangeAspect="1"/>
          </p:cNvPicPr>
          <p:nvPr/>
        </p:nvPicPr>
        <p:blipFill>
          <a:blip r:embed="rId2"/>
          <a:stretch>
            <a:fillRect/>
          </a:stretch>
        </p:blipFill>
        <p:spPr>
          <a:xfrm>
            <a:off x="2162420" y="462869"/>
            <a:ext cx="7867159" cy="5932262"/>
          </a:xfrm>
          <a:prstGeom prst="rect">
            <a:avLst/>
          </a:prstGeom>
        </p:spPr>
      </p:pic>
    </p:spTree>
    <p:extLst>
      <p:ext uri="{BB962C8B-B14F-4D97-AF65-F5344CB8AC3E}">
        <p14:creationId xmlns:p14="http://schemas.microsoft.com/office/powerpoint/2010/main" val="19356197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503425"/>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az-Latn-AZ" sz="1600" b="1">
                <a:solidFill>
                  <a:srgbClr val="FF0000"/>
                </a:solidFill>
              </a:rPr>
              <a:t>onDelete('cascade') </a:t>
            </a:r>
            <a:r>
              <a:rPr lang="az-Latn-AZ" sz="1600"/>
              <a:t>o deməkdir ki, əsas istifadəçi silinərsə, ona bağlı bütün qeydlər avtomatik olaraq silinir.</a:t>
            </a:r>
          </a:p>
          <a:p>
            <a:pPr marL="285750" indent="-285750">
              <a:lnSpc>
                <a:spcPct val="200000"/>
              </a:lnSpc>
              <a:buFont typeface="Wingdings" panose="05000000000000000000" pitchFamily="2" charset="2"/>
              <a:buChar char="q"/>
            </a:pPr>
            <a:r>
              <a:rPr lang="az-Latn-AZ" sz="1600" b="1">
                <a:solidFill>
                  <a:srgbClr val="FF0000"/>
                </a:solidFill>
              </a:rPr>
              <a:t>onDelete('set null') </a:t>
            </a:r>
            <a:r>
              <a:rPr lang="az-Latn-AZ" sz="1600"/>
              <a:t>isə əlaqəli istifadəçi silinəndə həmin sahəni silmir, sadəcə dəyəri NULL edir ki məlumat itməsin.</a:t>
            </a:r>
          </a:p>
          <a:p>
            <a:pPr marL="285750" indent="-285750">
              <a:lnSpc>
                <a:spcPct val="200000"/>
              </a:lnSpc>
              <a:buFont typeface="Wingdings" panose="05000000000000000000" pitchFamily="2" charset="2"/>
              <a:buChar char="q"/>
            </a:pPr>
            <a:r>
              <a:rPr lang="az-Latn-AZ" sz="1600" b="1">
                <a:solidFill>
                  <a:srgbClr val="FF0000"/>
                </a:solidFill>
              </a:rPr>
              <a:t>onDelete('restrict') </a:t>
            </a:r>
            <a:r>
              <a:rPr lang="az-Latn-AZ" sz="1600"/>
              <a:t>əsas qeyd hələ istifadə olunursa onun silinməsinə icazə vermir və məlumatın pozulmasının qarşısını alır.</a:t>
            </a:r>
            <a:endParaRPr lang="ru-RU" sz="1600"/>
          </a:p>
        </p:txBody>
      </p:sp>
      <p:pic>
        <p:nvPicPr>
          <p:cNvPr id="3" name="Picture 2">
            <a:extLst>
              <a:ext uri="{FF2B5EF4-FFF2-40B4-BE49-F238E27FC236}">
                <a16:creationId xmlns:a16="http://schemas.microsoft.com/office/drawing/2014/main" id="{3087CCDD-5295-061C-AB06-3A4827291E51}"/>
              </a:ext>
            </a:extLst>
          </p:cNvPr>
          <p:cNvPicPr>
            <a:picLocks noChangeAspect="1"/>
          </p:cNvPicPr>
          <p:nvPr/>
        </p:nvPicPr>
        <p:blipFill>
          <a:blip r:embed="rId2"/>
          <a:stretch>
            <a:fillRect/>
          </a:stretch>
        </p:blipFill>
        <p:spPr>
          <a:xfrm>
            <a:off x="3830320" y="1707670"/>
            <a:ext cx="8361680" cy="5143007"/>
          </a:xfrm>
          <a:prstGeom prst="rect">
            <a:avLst/>
          </a:prstGeom>
        </p:spPr>
      </p:pic>
    </p:spTree>
    <p:extLst>
      <p:ext uri="{BB962C8B-B14F-4D97-AF65-F5344CB8AC3E}">
        <p14:creationId xmlns:p14="http://schemas.microsoft.com/office/powerpoint/2010/main" val="1771955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740307"/>
          </a:xfrm>
          <a:prstGeom prst="rect">
            <a:avLst/>
          </a:prstGeom>
          <a:noFill/>
        </p:spPr>
        <p:txBody>
          <a:bodyPr wrap="square">
            <a:spAutoFit/>
          </a:bodyPr>
          <a:lstStyle/>
          <a:p>
            <a:r>
              <a:rPr lang="az-Latn-AZ"/>
              <a:t># 1. Check migration order</a:t>
            </a:r>
          </a:p>
          <a:p>
            <a:r>
              <a:rPr lang="az-Latn-AZ" b="1">
                <a:solidFill>
                  <a:srgbClr val="FF0000"/>
                </a:solidFill>
              </a:rPr>
              <a:t>ls -la database/migrations/</a:t>
            </a:r>
          </a:p>
          <a:p>
            <a:endParaRPr lang="az-Latn-AZ"/>
          </a:p>
          <a:p>
            <a:r>
              <a:rPr lang="az-Latn-AZ"/>
              <a:t># 2. Validate syntax</a:t>
            </a:r>
          </a:p>
          <a:p>
            <a:r>
              <a:rPr lang="az-Latn-AZ" b="1">
                <a:solidFill>
                  <a:srgbClr val="FF0000"/>
                </a:solidFill>
              </a:rPr>
              <a:t>php artisan migrate:status</a:t>
            </a:r>
          </a:p>
          <a:p>
            <a:endParaRPr lang="az-Latn-AZ"/>
          </a:p>
          <a:p>
            <a:r>
              <a:rPr lang="az-Latn-AZ"/>
              <a:t># 3. Test in fresh database</a:t>
            </a:r>
          </a:p>
          <a:p>
            <a:r>
              <a:rPr lang="az-Latn-AZ" b="1">
                <a:solidFill>
                  <a:srgbClr val="FF0000"/>
                </a:solidFill>
              </a:rPr>
              <a:t>php artisan migrate:fresh</a:t>
            </a:r>
          </a:p>
          <a:p>
            <a:endParaRPr lang="az-Latn-AZ" b="1">
              <a:solidFill>
                <a:srgbClr val="FF0000"/>
              </a:solidFill>
            </a:endParaRPr>
          </a:p>
          <a:p>
            <a:r>
              <a:rPr lang="az-Latn-AZ"/>
              <a:t># 4. If errors occur, rollback and fix</a:t>
            </a:r>
          </a:p>
          <a:p>
            <a:r>
              <a:rPr lang="az-Latn-AZ" b="1">
                <a:solidFill>
                  <a:srgbClr val="FF0000"/>
                </a:solidFill>
              </a:rPr>
              <a:t>php artisan migrate:rollback</a:t>
            </a:r>
          </a:p>
          <a:p>
            <a:r>
              <a:rPr lang="az-Latn-AZ" b="1">
                <a:solidFill>
                  <a:srgbClr val="FF0000"/>
                </a:solidFill>
              </a:rPr>
              <a:t>php artisan migrate:rollback --step=5</a:t>
            </a:r>
          </a:p>
          <a:p>
            <a:endParaRPr lang="az-Latn-AZ"/>
          </a:p>
          <a:p>
            <a:r>
              <a:rPr lang="az-Latn-AZ"/>
              <a:t># 5. For production</a:t>
            </a:r>
          </a:p>
          <a:p>
            <a:r>
              <a:rPr lang="az-Latn-AZ" b="1">
                <a:solidFill>
                  <a:srgbClr val="FF0000"/>
                </a:solidFill>
              </a:rPr>
              <a:t>php artisan migrate –force</a:t>
            </a:r>
          </a:p>
          <a:p>
            <a:endParaRPr lang="az-Latn-AZ"/>
          </a:p>
          <a:p>
            <a:endParaRPr lang="az-Latn-AZ"/>
          </a:p>
          <a:p>
            <a:endParaRPr lang="az-Latn-AZ"/>
          </a:p>
          <a:p>
            <a:endParaRPr lang="az-Latn-AZ"/>
          </a:p>
          <a:p>
            <a:r>
              <a:rPr lang="en-US"/>
              <a:t># First, ensure Laravel defaults exist</a:t>
            </a:r>
          </a:p>
          <a:p>
            <a:r>
              <a:rPr lang="en-US"/>
              <a:t># Then run phases 1-12 in the corrected order above</a:t>
            </a:r>
          </a:p>
          <a:p>
            <a:endParaRPr lang="en-US"/>
          </a:p>
          <a:p>
            <a:r>
              <a:rPr lang="en-US"/>
              <a:t># After all migrations are created, run:</a:t>
            </a:r>
          </a:p>
          <a:p>
            <a:r>
              <a:rPr lang="en-US" b="1">
                <a:solidFill>
                  <a:srgbClr val="FF0000"/>
                </a:solidFill>
              </a:rPr>
              <a:t>php artisan migrate:fresh --seed</a:t>
            </a:r>
            <a:endParaRPr lang="ru-RU" b="1">
              <a:solidFill>
                <a:srgbClr val="FF0000"/>
              </a:solidFill>
            </a:endParaRPr>
          </a:p>
        </p:txBody>
      </p:sp>
      <p:pic>
        <p:nvPicPr>
          <p:cNvPr id="3" name="Picture 2">
            <a:extLst>
              <a:ext uri="{FF2B5EF4-FFF2-40B4-BE49-F238E27FC236}">
                <a16:creationId xmlns:a16="http://schemas.microsoft.com/office/drawing/2014/main" id="{7599E40D-9F45-7AB2-FA75-8487F51A6132}"/>
              </a:ext>
            </a:extLst>
          </p:cNvPr>
          <p:cNvPicPr>
            <a:picLocks noChangeAspect="1"/>
          </p:cNvPicPr>
          <p:nvPr/>
        </p:nvPicPr>
        <p:blipFill>
          <a:blip r:embed="rId2"/>
          <a:stretch>
            <a:fillRect/>
          </a:stretch>
        </p:blipFill>
        <p:spPr>
          <a:xfrm>
            <a:off x="7342475" y="0"/>
            <a:ext cx="4847903" cy="4766426"/>
          </a:xfrm>
          <a:prstGeom prst="rect">
            <a:avLst/>
          </a:prstGeom>
        </p:spPr>
      </p:pic>
      <p:pic>
        <p:nvPicPr>
          <p:cNvPr id="6" name="Picture 5">
            <a:extLst>
              <a:ext uri="{FF2B5EF4-FFF2-40B4-BE49-F238E27FC236}">
                <a16:creationId xmlns:a16="http://schemas.microsoft.com/office/drawing/2014/main" id="{C2E41513-D5AC-856B-374E-BE7BD5E6925F}"/>
              </a:ext>
            </a:extLst>
          </p:cNvPr>
          <p:cNvPicPr>
            <a:picLocks noChangeAspect="1"/>
          </p:cNvPicPr>
          <p:nvPr/>
        </p:nvPicPr>
        <p:blipFill>
          <a:blip r:embed="rId3"/>
          <a:stretch>
            <a:fillRect/>
          </a:stretch>
        </p:blipFill>
        <p:spPr>
          <a:xfrm>
            <a:off x="7344096" y="5472884"/>
            <a:ext cx="4847904" cy="1385116"/>
          </a:xfrm>
          <a:prstGeom prst="rect">
            <a:avLst/>
          </a:prstGeom>
        </p:spPr>
      </p:pic>
    </p:spTree>
    <p:extLst>
      <p:ext uri="{BB962C8B-B14F-4D97-AF65-F5344CB8AC3E}">
        <p14:creationId xmlns:p14="http://schemas.microsoft.com/office/powerpoint/2010/main" val="38284967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5273040"/>
            <a:ext cx="12192000" cy="1446550"/>
          </a:xfrm>
          <a:prstGeom prst="rect">
            <a:avLst/>
          </a:prstGeom>
          <a:noFill/>
        </p:spPr>
        <p:txBody>
          <a:bodyPr wrap="square">
            <a:spAutoFit/>
          </a:bodyPr>
          <a:lstStyle/>
          <a:p>
            <a:r>
              <a:rPr lang="az-Latn-AZ" sz="1100"/>
              <a:t># ================================================</a:t>
            </a:r>
          </a:p>
          <a:p>
            <a:r>
              <a:rPr lang="az-Latn-AZ" sz="1100"/>
              <a:t># PHASE 13 — ACTIVITY LOGGING (Optional - Use Package)</a:t>
            </a:r>
          </a:p>
          <a:p>
            <a:r>
              <a:rPr lang="az-Latn-AZ" sz="1100"/>
              <a:t># ================================================</a:t>
            </a:r>
          </a:p>
          <a:p>
            <a:r>
              <a:rPr lang="az-Latn-AZ" sz="1100"/>
              <a:t># If using spatie/laravel-activitylog:</a:t>
            </a:r>
          </a:p>
          <a:p>
            <a:r>
              <a:rPr lang="az-Latn-AZ" sz="1100"/>
              <a:t># </a:t>
            </a:r>
            <a:r>
              <a:rPr lang="az-Latn-AZ" sz="1100" b="1">
                <a:solidFill>
                  <a:srgbClr val="FF0000"/>
                </a:solidFill>
              </a:rPr>
              <a:t>composer require spatie/laravel-activitylog</a:t>
            </a:r>
          </a:p>
          <a:p>
            <a:r>
              <a:rPr lang="az-Latn-AZ" sz="1100"/>
              <a:t># </a:t>
            </a:r>
            <a:r>
              <a:rPr lang="az-Latn-AZ" sz="1100" b="1">
                <a:solidFill>
                  <a:srgbClr val="FF0000"/>
                </a:solidFill>
              </a:rPr>
              <a:t>php artisan vendor:publish --provider="Spatie\Activitylog\ActivitylogServiceProvider" --tag="activitylog-migrations"</a:t>
            </a:r>
          </a:p>
          <a:p>
            <a:r>
              <a:rPr lang="az-Latn-AZ" sz="1100"/>
              <a:t># Or create manually:</a:t>
            </a:r>
          </a:p>
          <a:p>
            <a:r>
              <a:rPr lang="az-Latn-AZ" sz="1100"/>
              <a:t># </a:t>
            </a:r>
            <a:r>
              <a:rPr lang="az-Latn-AZ" sz="1100" b="1">
                <a:solidFill>
                  <a:srgbClr val="FF0000"/>
                </a:solidFill>
              </a:rPr>
              <a:t>php artisan make:model ActivityLog -m </a:t>
            </a:r>
            <a:r>
              <a:rPr lang="az-Latn-AZ" sz="1100"/>
              <a:t>       # depends on: polymorphic relations</a:t>
            </a:r>
            <a:endParaRPr lang="ru-RU" sz="1100"/>
          </a:p>
        </p:txBody>
      </p:sp>
      <p:graphicFrame>
        <p:nvGraphicFramePr>
          <p:cNvPr id="3" name="Table 2">
            <a:extLst>
              <a:ext uri="{FF2B5EF4-FFF2-40B4-BE49-F238E27FC236}">
                <a16:creationId xmlns:a16="http://schemas.microsoft.com/office/drawing/2014/main" id="{723184A4-525C-D621-DEC2-7D29E714A862}"/>
              </a:ext>
            </a:extLst>
          </p:cNvPr>
          <p:cNvGraphicFramePr>
            <a:graphicFrameLocks noGrp="1"/>
          </p:cNvGraphicFramePr>
          <p:nvPr>
            <p:extLst>
              <p:ext uri="{D42A27DB-BD31-4B8C-83A1-F6EECF244321}">
                <p14:modId xmlns:p14="http://schemas.microsoft.com/office/powerpoint/2010/main" val="3296802473"/>
              </p:ext>
            </p:extLst>
          </p:nvPr>
        </p:nvGraphicFramePr>
        <p:xfrm>
          <a:off x="0" y="0"/>
          <a:ext cx="12192000" cy="527304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113221349"/>
                    </a:ext>
                  </a:extLst>
                </a:gridCol>
                <a:gridCol w="4064000">
                  <a:extLst>
                    <a:ext uri="{9D8B030D-6E8A-4147-A177-3AD203B41FA5}">
                      <a16:colId xmlns:a16="http://schemas.microsoft.com/office/drawing/2014/main" val="3937077830"/>
                    </a:ext>
                  </a:extLst>
                </a:gridCol>
                <a:gridCol w="4064000">
                  <a:extLst>
                    <a:ext uri="{9D8B030D-6E8A-4147-A177-3AD203B41FA5}">
                      <a16:colId xmlns:a16="http://schemas.microsoft.com/office/drawing/2014/main" val="4271604558"/>
                    </a:ext>
                  </a:extLst>
                </a:gridCol>
              </a:tblGrid>
              <a:tr h="5145932">
                <a:tc>
                  <a:txBody>
                    <a:bodyPr/>
                    <a:lstStyle/>
                    <a:p>
                      <a:r>
                        <a:rPr lang="en-US" sz="1000" b="1">
                          <a:solidFill>
                            <a:srgbClr val="FF0000"/>
                          </a:solidFill>
                        </a:rPr>
                        <a:t>php artisan queue:table        </a:t>
                      </a:r>
                      <a:r>
                        <a:rPr lang="az-Latn-AZ" sz="1000" b="1">
                          <a:solidFill>
                            <a:srgbClr val="FF0000"/>
                          </a:solidFill>
                        </a:rPr>
                        <a:t>            </a:t>
                      </a:r>
                      <a:endParaRPr lang="en-US" sz="1000" b="0">
                        <a:solidFill>
                          <a:schemeClr val="tx1"/>
                        </a:solidFill>
                      </a:endParaRPr>
                    </a:p>
                    <a:p>
                      <a:r>
                        <a:rPr lang="en-US" sz="1000" b="1">
                          <a:solidFill>
                            <a:srgbClr val="FF0000"/>
                          </a:solidFill>
                        </a:rPr>
                        <a:t>php artisan notifications:table </a:t>
                      </a:r>
                      <a:r>
                        <a:rPr lang="az-Latn-AZ" sz="1000" b="1">
                          <a:solidFill>
                            <a:srgbClr val="FF0000"/>
                          </a:solidFill>
                        </a:rPr>
                        <a:t>     </a:t>
                      </a:r>
                      <a:endParaRPr lang="en-US" sz="1000" b="0">
                        <a:solidFill>
                          <a:schemeClr val="tx1"/>
                        </a:solidFill>
                      </a:endParaRPr>
                    </a:p>
                    <a:p>
                      <a:r>
                        <a:rPr lang="en-US" sz="1000"/>
                        <a:t># ================================================</a:t>
                      </a:r>
                    </a:p>
                    <a:p>
                      <a:r>
                        <a:rPr lang="en-US" sz="1000"/>
                        <a:t># PHASE 1 — CORE / LOOKUP TABLES (No Dependencies)</a:t>
                      </a:r>
                    </a:p>
                    <a:p>
                      <a:r>
                        <a:rPr lang="en-US" sz="1000"/>
                        <a:t># ================================================</a:t>
                      </a:r>
                    </a:p>
                    <a:p>
                      <a:r>
                        <a:rPr lang="en-US" sz="1000" b="1">
                          <a:solidFill>
                            <a:srgbClr val="FF0000"/>
                          </a:solidFill>
                        </a:rPr>
                        <a:t>php artisan make:model SubscriptionPlan -m</a:t>
                      </a:r>
                    </a:p>
                    <a:p>
                      <a:r>
                        <a:rPr lang="en-US" sz="1000" b="1">
                          <a:solidFill>
                            <a:srgbClr val="FF0000"/>
                          </a:solidFill>
                        </a:rPr>
                        <a:t>php artisan make:model ListingType -m</a:t>
                      </a:r>
                    </a:p>
                    <a:p>
                      <a:r>
                        <a:rPr lang="en-US" sz="1000" b="1">
                          <a:solidFill>
                            <a:srgbClr val="FF0000"/>
                          </a:solidFill>
                        </a:rPr>
                        <a:t>php artisan make:model Category -m</a:t>
                      </a:r>
                    </a:p>
                    <a:p>
                      <a:r>
                        <a:rPr lang="en-US" sz="1000" b="1">
                          <a:solidFill>
                            <a:srgbClr val="FF0000"/>
                          </a:solidFill>
                        </a:rPr>
                        <a:t>php artisan make:model Variant -m</a:t>
                      </a:r>
                    </a:p>
                    <a:p>
                      <a:r>
                        <a:rPr lang="en-US" sz="1000" b="1">
                          <a:solidFill>
                            <a:srgbClr val="FF0000"/>
                          </a:solidFill>
                        </a:rPr>
                        <a:t>php artisan make:model Location -m</a:t>
                      </a:r>
                    </a:p>
                    <a:p>
                      <a:r>
                        <a:rPr lang="en-US" sz="1000" b="1">
                          <a:solidFill>
                            <a:srgbClr val="FF0000"/>
                          </a:solidFill>
                        </a:rPr>
                        <a:t>php artisan make:model Setting -m</a:t>
                      </a:r>
                    </a:p>
                    <a:p>
                      <a:r>
                        <a:rPr lang="en-US" sz="1000" b="1">
                          <a:solidFill>
                            <a:srgbClr val="FF0000"/>
                          </a:solidFill>
                        </a:rPr>
                        <a:t>php artisan make:model ShippingZone -m</a:t>
                      </a:r>
                    </a:p>
                    <a:p>
                      <a:r>
                        <a:rPr lang="en-US" sz="1000" b="1">
                          <a:solidFill>
                            <a:srgbClr val="FF0000"/>
                          </a:solidFill>
                        </a:rPr>
                        <a:t>php artisan make:model ShippingMethod -m</a:t>
                      </a:r>
                    </a:p>
                    <a:p>
                      <a:r>
                        <a:rPr lang="en-US" sz="1000" b="1">
                          <a:solidFill>
                            <a:srgbClr val="FF0000"/>
                          </a:solidFill>
                        </a:rPr>
                        <a:t>php artisan make:model Coupon –m</a:t>
                      </a:r>
                      <a:endParaRPr lang="az-Latn-AZ" sz="1000" b="1">
                        <a:solidFill>
                          <a:srgbClr val="FF0000"/>
                        </a:solidFill>
                      </a:endParaRPr>
                    </a:p>
                    <a:p>
                      <a:r>
                        <a:rPr lang="en-US" sz="1000"/>
                        <a:t># ================================================</a:t>
                      </a:r>
                    </a:p>
                    <a:p>
                      <a:r>
                        <a:rPr lang="en-US" sz="1000"/>
                        <a:t># PHASE 2 — USER-DEPENDENT TABLES</a:t>
                      </a:r>
                    </a:p>
                    <a:p>
                      <a:r>
                        <a:rPr lang="en-US" sz="1000"/>
                        <a:t># ================================================</a:t>
                      </a:r>
                    </a:p>
                    <a:p>
                      <a:r>
                        <a:rPr lang="en-US" sz="1000" b="1">
                          <a:solidFill>
                            <a:srgbClr val="FF0000"/>
                          </a:solidFill>
                        </a:rPr>
                        <a:t>php artisan make:model Address -m             </a:t>
                      </a:r>
                      <a:endParaRPr lang="en-US" sz="1000"/>
                    </a:p>
                    <a:p>
                      <a:endParaRPr lang="en-US" sz="1000"/>
                    </a:p>
                    <a:p>
                      <a:r>
                        <a:rPr lang="en-US" sz="1000"/>
                        <a:t># ================================================</a:t>
                      </a:r>
                    </a:p>
                    <a:p>
                      <a:r>
                        <a:rPr lang="en-US" sz="1000"/>
                        <a:t># PHASE 3 — VARIANT STRUCTURE</a:t>
                      </a:r>
                    </a:p>
                    <a:p>
                      <a:r>
                        <a:rPr lang="en-US" sz="1000"/>
                        <a:t># ================================================</a:t>
                      </a:r>
                    </a:p>
                    <a:p>
                      <a:r>
                        <a:rPr lang="en-US" sz="1000" b="1">
                          <a:solidFill>
                            <a:srgbClr val="FF0000"/>
                          </a:solidFill>
                        </a:rPr>
                        <a:t>php artisan make:model VariantItem -m          </a:t>
                      </a:r>
                      <a:endParaRPr lang="en-US" sz="1000"/>
                    </a:p>
                    <a:p>
                      <a:r>
                        <a:rPr lang="en-US" sz="1000" b="1">
                          <a:solidFill>
                            <a:srgbClr val="FF0000"/>
                          </a:solidFill>
                        </a:rPr>
                        <a:t>php artisan make:model CategoryVariant -m     </a:t>
                      </a:r>
                      <a:endParaRPr lang="en-US" sz="1000"/>
                    </a:p>
                    <a:p>
                      <a:endParaRPr lang="ru-RU" sz="1000" b="1">
                        <a:solidFill>
                          <a:srgbClr val="FF0000"/>
                        </a:solidFill>
                      </a:endParaRPr>
                    </a:p>
                  </a:txBody>
                  <a:tcPr/>
                </a:tc>
                <a:tc>
                  <a:txBody>
                    <a:bodyPr/>
                    <a:lstStyle/>
                    <a:p>
                      <a:r>
                        <a:rPr lang="en-US" sz="1000" i="1" kern="1200">
                          <a:solidFill>
                            <a:schemeClr val="tx1"/>
                          </a:solidFill>
                          <a:effectLst/>
                          <a:latin typeface="+mn-lt"/>
                          <a:ea typeface="+mn-ea"/>
                          <a:cs typeface="+mn-cs"/>
                        </a:rPr>
                        <a:t># ================================================</a:t>
                      </a:r>
                    </a:p>
                    <a:p>
                      <a:r>
                        <a:rPr lang="en-US" sz="1000" i="1" kern="1200">
                          <a:solidFill>
                            <a:schemeClr val="tx1"/>
                          </a:solidFill>
                          <a:effectLst/>
                          <a:latin typeface="+mn-lt"/>
                          <a:ea typeface="+mn-ea"/>
                          <a:cs typeface="+mn-cs"/>
                        </a:rPr>
                        <a:t># PHASE 4 — LISTINGS DOMAIN</a:t>
                      </a:r>
                    </a:p>
                    <a:p>
                      <a:r>
                        <a:rPr lang="en-US" sz="1000" i="1" kern="1200">
                          <a:solidFill>
                            <a:schemeClr val="tx1"/>
                          </a:solidFill>
                          <a:effectLst/>
                          <a:latin typeface="+mn-lt"/>
                          <a:ea typeface="+mn-ea"/>
                          <a:cs typeface="+mn-cs"/>
                        </a:rPr>
                        <a:t># ================================================</a:t>
                      </a:r>
                    </a:p>
                    <a:p>
                      <a:r>
                        <a:rPr lang="en-US" sz="1000" b="1" i="1" kern="1200">
                          <a:solidFill>
                            <a:srgbClr val="FF0000"/>
                          </a:solidFill>
                          <a:effectLst/>
                          <a:latin typeface="+mn-lt"/>
                          <a:ea typeface="+mn-ea"/>
                          <a:cs typeface="+mn-cs"/>
                        </a:rPr>
                        <a:t>php artisan make:model Listing -m              </a:t>
                      </a:r>
                    </a:p>
                    <a:p>
                      <a:r>
                        <a:rPr lang="en-US" sz="1000" b="1" i="1" kern="1200">
                          <a:solidFill>
                            <a:srgbClr val="FF0000"/>
                          </a:solidFill>
                          <a:effectLst/>
                          <a:latin typeface="+mn-lt"/>
                          <a:ea typeface="+mn-ea"/>
                          <a:cs typeface="+mn-cs"/>
                        </a:rPr>
                        <a:t>php artisan make:model ListingImage -m         </a:t>
                      </a:r>
                    </a:p>
                    <a:p>
                      <a:r>
                        <a:rPr lang="en-US" sz="1000" b="1" i="1" kern="1200">
                          <a:solidFill>
                            <a:srgbClr val="FF0000"/>
                          </a:solidFill>
                          <a:effectLst/>
                          <a:latin typeface="+mn-lt"/>
                          <a:ea typeface="+mn-ea"/>
                          <a:cs typeface="+mn-cs"/>
                        </a:rPr>
                        <a:t>php artisan make:model ListingVariant -m       </a:t>
                      </a:r>
                    </a:p>
                    <a:p>
                      <a:r>
                        <a:rPr lang="en-US" sz="1000" b="1" i="1" kern="1200">
                          <a:solidFill>
                            <a:srgbClr val="FF0000"/>
                          </a:solidFill>
                          <a:effectLst/>
                          <a:latin typeface="+mn-lt"/>
                          <a:ea typeface="+mn-ea"/>
                          <a:cs typeface="+mn-cs"/>
                        </a:rPr>
                        <a:t>php artisan make:model ProductVariation -m   </a:t>
                      </a:r>
                      <a:endParaRPr lang="az-Latn-AZ" sz="1000" b="1" i="1" kern="1200">
                        <a:solidFill>
                          <a:srgbClr val="FF0000"/>
                        </a:solidFill>
                        <a:effectLst/>
                        <a:latin typeface="+mn-lt"/>
                        <a:ea typeface="+mn-ea"/>
                        <a:cs typeface="+mn-cs"/>
                      </a:endParaRPr>
                    </a:p>
                    <a:p>
                      <a:r>
                        <a:rPr lang="en-US" sz="1000" b="0">
                          <a:solidFill>
                            <a:schemeClr val="tx1"/>
                          </a:solidFill>
                        </a:rPr>
                        <a:t># ================================================</a:t>
                      </a:r>
                    </a:p>
                    <a:p>
                      <a:r>
                        <a:rPr lang="en-US" sz="1000" b="0">
                          <a:solidFill>
                            <a:schemeClr val="tx1"/>
                          </a:solidFill>
                        </a:rPr>
                        <a:t># PHASE 5 — PAYMENTS (Before Subscriptions &amp; Orders)</a:t>
                      </a:r>
                    </a:p>
                    <a:p>
                      <a:r>
                        <a:rPr lang="en-US" sz="1000" b="0">
                          <a:solidFill>
                            <a:schemeClr val="tx1"/>
                          </a:solidFill>
                        </a:rPr>
                        <a:t># ================================================</a:t>
                      </a:r>
                    </a:p>
                    <a:p>
                      <a:r>
                        <a:rPr lang="en-US" sz="1000" b="1">
                          <a:solidFill>
                            <a:srgbClr val="FF0000"/>
                          </a:solidFill>
                        </a:rPr>
                        <a:t>php artisan make:model Payment -m</a:t>
                      </a:r>
                      <a:endParaRPr lang="en-US" sz="1000" b="0">
                        <a:solidFill>
                          <a:schemeClr val="tx1"/>
                        </a:solidFill>
                      </a:endParaRPr>
                    </a:p>
                    <a:p>
                      <a:endParaRPr lang="en-US" sz="1000" b="0">
                        <a:solidFill>
                          <a:schemeClr val="tx1"/>
                        </a:solidFill>
                      </a:endParaRPr>
                    </a:p>
                    <a:p>
                      <a:r>
                        <a:rPr lang="en-US" sz="1000" b="0">
                          <a:solidFill>
                            <a:schemeClr val="tx1"/>
                          </a:solidFill>
                        </a:rPr>
                        <a:t># ================================================</a:t>
                      </a:r>
                    </a:p>
                    <a:p>
                      <a:r>
                        <a:rPr lang="en-US" sz="1000" b="0">
                          <a:solidFill>
                            <a:schemeClr val="tx1"/>
                          </a:solidFill>
                        </a:rPr>
                        <a:t># PHASE 6 — SUBSCRIPTIONS</a:t>
                      </a:r>
                    </a:p>
                    <a:p>
                      <a:r>
                        <a:rPr lang="en-US" sz="1000" b="0">
                          <a:solidFill>
                            <a:schemeClr val="tx1"/>
                          </a:solidFill>
                        </a:rPr>
                        <a:t># ================================================</a:t>
                      </a:r>
                    </a:p>
                    <a:p>
                      <a:r>
                        <a:rPr lang="en-US" sz="1000" b="1">
                          <a:solidFill>
                            <a:srgbClr val="FF0000"/>
                          </a:solidFill>
                        </a:rPr>
                        <a:t>php artisan make:model UserSubscription -m   </a:t>
                      </a:r>
                      <a:endParaRPr lang="az-Latn-AZ" sz="1000" b="1">
                        <a:solidFill>
                          <a:srgbClr val="FF0000"/>
                        </a:solidFill>
                      </a:endParaRPr>
                    </a:p>
                    <a:p>
                      <a:r>
                        <a:rPr lang="en-US" sz="1000" b="1">
                          <a:solidFill>
                            <a:srgbClr val="FF0000"/>
                          </a:solidFill>
                        </a:rPr>
                        <a:t>php artisan make:model SubscriptionReminder -m</a:t>
                      </a:r>
                    </a:p>
                    <a:p>
                      <a:endParaRPr lang="en-US" sz="1000" b="0">
                        <a:solidFill>
                          <a:schemeClr val="tx1"/>
                        </a:solidFill>
                      </a:endParaRPr>
                    </a:p>
                    <a:p>
                      <a:r>
                        <a:rPr lang="en-US" sz="1000" b="0">
                          <a:solidFill>
                            <a:schemeClr val="tx1"/>
                          </a:solidFill>
                        </a:rPr>
                        <a:t># ================================================</a:t>
                      </a:r>
                    </a:p>
                    <a:p>
                      <a:r>
                        <a:rPr lang="en-US" sz="1000" b="0">
                          <a:solidFill>
                            <a:schemeClr val="tx1"/>
                          </a:solidFill>
                        </a:rPr>
                        <a:t># PHASE 7 — ORDERS &amp; TRANSACTIONS</a:t>
                      </a:r>
                    </a:p>
                    <a:p>
                      <a:r>
                        <a:rPr lang="en-US" sz="1000" b="0">
                          <a:solidFill>
                            <a:schemeClr val="tx1"/>
                          </a:solidFill>
                        </a:rPr>
                        <a:t># ================================================</a:t>
                      </a:r>
                    </a:p>
                    <a:p>
                      <a:r>
                        <a:rPr lang="en-US" sz="1000" b="1">
                          <a:solidFill>
                            <a:srgbClr val="FF0000"/>
                          </a:solidFill>
                        </a:rPr>
                        <a:t>php artisan make:model Order -m</a:t>
                      </a:r>
                    </a:p>
                    <a:p>
                      <a:r>
                        <a:rPr lang="en-US" sz="1000" b="1">
                          <a:solidFill>
                            <a:srgbClr val="FF0000"/>
                          </a:solidFill>
                        </a:rPr>
                        <a:t>php artisan make:model OrderItem –m</a:t>
                      </a:r>
                    </a:p>
                    <a:p>
                      <a:r>
                        <a:rPr lang="en-US" sz="1000" b="0">
                          <a:solidFill>
                            <a:schemeClr val="tx1"/>
                          </a:solidFill>
                        </a:rPr>
                        <a:t># ================================================</a:t>
                      </a:r>
                    </a:p>
                    <a:p>
                      <a:r>
                        <a:rPr lang="en-US" sz="1000" b="0">
                          <a:solidFill>
                            <a:schemeClr val="tx1"/>
                          </a:solidFill>
                        </a:rPr>
                        <a:t># PHASE 8 — COUPONS</a:t>
                      </a:r>
                    </a:p>
                    <a:p>
                      <a:r>
                        <a:rPr lang="en-US" sz="1000" b="0">
                          <a:solidFill>
                            <a:schemeClr val="tx1"/>
                          </a:solidFill>
                        </a:rPr>
                        <a:t># ================================================</a:t>
                      </a:r>
                    </a:p>
                    <a:p>
                      <a:r>
                        <a:rPr lang="en-US" sz="1000" b="1">
                          <a:solidFill>
                            <a:srgbClr val="FF0000"/>
                          </a:solidFill>
                        </a:rPr>
                        <a:t>php artisan make:model CouponRestriction -m   </a:t>
                      </a:r>
                    </a:p>
                    <a:p>
                      <a:r>
                        <a:rPr lang="en-US" sz="1000" b="1">
                          <a:solidFill>
                            <a:srgbClr val="FF0000"/>
                          </a:solidFill>
                        </a:rPr>
                        <a:t>php artisan make:model CouponUsage -m      </a:t>
                      </a:r>
                    </a:p>
                    <a:p>
                      <a:r>
                        <a:rPr lang="en-US" sz="1000" b="0">
                          <a:solidFill>
                            <a:schemeClr val="tx1"/>
                          </a:solidFill>
                        </a:rPr>
                        <a:t># ================================================</a:t>
                      </a:r>
                    </a:p>
                    <a:p>
                      <a:r>
                        <a:rPr lang="en-US" sz="1000" b="0">
                          <a:solidFill>
                            <a:schemeClr val="tx1"/>
                          </a:solidFill>
                        </a:rPr>
                        <a:t># PHASE 9 — SHIPPING</a:t>
                      </a:r>
                    </a:p>
                    <a:p>
                      <a:r>
                        <a:rPr lang="en-US" sz="1000" b="0">
                          <a:solidFill>
                            <a:schemeClr val="tx1"/>
                          </a:solidFill>
                        </a:rPr>
                        <a:t># ================================================</a:t>
                      </a:r>
                    </a:p>
                    <a:p>
                      <a:r>
                        <a:rPr lang="en-US" sz="1000" b="1">
                          <a:solidFill>
                            <a:srgbClr val="FF0000"/>
                          </a:solidFill>
                        </a:rPr>
                        <a:t>php artisan make:model ShippingRate -m        </a:t>
                      </a:r>
                    </a:p>
                    <a:p>
                      <a:r>
                        <a:rPr lang="en-US" sz="1000" b="1">
                          <a:solidFill>
                            <a:srgbClr val="FF0000"/>
                          </a:solidFill>
                        </a:rPr>
                        <a:t>php artisan make:model ListingShipping -m   </a:t>
                      </a:r>
                    </a:p>
                    <a:p>
                      <a:r>
                        <a:rPr lang="en-US" sz="1000" b="0">
                          <a:solidFill>
                            <a:schemeClr val="tx1"/>
                          </a:solidFill>
                        </a:rPr>
                        <a:t> </a:t>
                      </a:r>
                      <a:endParaRPr lang="ru-RU" sz="1000" b="0">
                        <a:solidFill>
                          <a:schemeClr val="tx1"/>
                        </a:solidFill>
                      </a:endParaRPr>
                    </a:p>
                  </a:txBody>
                  <a:tcPr/>
                </a:tc>
                <a:tc>
                  <a:txBody>
                    <a:bodyPr/>
                    <a:lstStyle/>
                    <a:p>
                      <a:r>
                        <a:rPr lang="en-US" sz="1000" b="0">
                          <a:solidFill>
                            <a:schemeClr val="tx1"/>
                          </a:solidFill>
                        </a:rPr>
                        <a:t># ================================================</a:t>
                      </a:r>
                    </a:p>
                    <a:p>
                      <a:r>
                        <a:rPr lang="en-US" sz="1000" b="0">
                          <a:solidFill>
                            <a:schemeClr val="tx1"/>
                          </a:solidFill>
                        </a:rPr>
                        <a:t># PHASE 10 — MESSAGING / COMMUNICATION</a:t>
                      </a:r>
                    </a:p>
                    <a:p>
                      <a:r>
                        <a:rPr lang="en-US" sz="1000" b="0">
                          <a:solidFill>
                            <a:schemeClr val="tx1"/>
                          </a:solidFill>
                        </a:rPr>
                        <a:t># ================================================</a:t>
                      </a:r>
                    </a:p>
                    <a:p>
                      <a:r>
                        <a:rPr lang="en-US" sz="1000" b="1">
                          <a:solidFill>
                            <a:srgbClr val="FF0000"/>
                          </a:solidFill>
                        </a:rPr>
                        <a:t>php artisan make:model Conversation -m     </a:t>
                      </a:r>
                    </a:p>
                    <a:p>
                      <a:r>
                        <a:rPr lang="en-US" sz="1000" b="1">
                          <a:solidFill>
                            <a:srgbClr val="FF0000"/>
                          </a:solidFill>
                        </a:rPr>
                        <a:t>php artisan make:model ConversationParticipant -m </a:t>
                      </a:r>
                    </a:p>
                    <a:p>
                      <a:r>
                        <a:rPr lang="en-US" sz="1000" b="1">
                          <a:solidFill>
                            <a:srgbClr val="FF0000"/>
                          </a:solidFill>
                        </a:rPr>
                        <a:t>php artisan make:model Message –m</a:t>
                      </a:r>
                    </a:p>
                    <a:p>
                      <a:r>
                        <a:rPr lang="en-US" sz="1000" b="0">
                          <a:solidFill>
                            <a:schemeClr val="tx1"/>
                          </a:solidFill>
                        </a:rPr>
                        <a:t># ================================================</a:t>
                      </a:r>
                    </a:p>
                    <a:p>
                      <a:r>
                        <a:rPr lang="en-US" sz="1000" b="0">
                          <a:solidFill>
                            <a:schemeClr val="tx1"/>
                          </a:solidFill>
                        </a:rPr>
                        <a:t># PHASE 11 — REVIEWS &amp; SOCIAL</a:t>
                      </a:r>
                    </a:p>
                    <a:p>
                      <a:r>
                        <a:rPr lang="en-US" sz="1000" b="0">
                          <a:solidFill>
                            <a:schemeClr val="tx1"/>
                          </a:solidFill>
                        </a:rPr>
                        <a:t># ================================================</a:t>
                      </a:r>
                    </a:p>
                    <a:p>
                      <a:r>
                        <a:rPr lang="en-US" sz="1000" b="1">
                          <a:solidFill>
                            <a:srgbClr val="FF0000"/>
                          </a:solidFill>
                        </a:rPr>
                        <a:t>php artisan make:model Review -m               </a:t>
                      </a:r>
                    </a:p>
                    <a:p>
                      <a:r>
                        <a:rPr lang="en-US" sz="1000" b="1">
                          <a:solidFill>
                            <a:srgbClr val="FF0000"/>
                          </a:solidFill>
                        </a:rPr>
                        <a:t>php artisan make:model ReviewResponse -m      </a:t>
                      </a:r>
                    </a:p>
                    <a:p>
                      <a:r>
                        <a:rPr lang="en-US" sz="1000" b="1">
                          <a:solidFill>
                            <a:srgbClr val="FF0000"/>
                          </a:solidFill>
                        </a:rPr>
                        <a:t>php artisan make:model SellerRating -m        </a:t>
                      </a:r>
                    </a:p>
                    <a:p>
                      <a:r>
                        <a:rPr lang="en-US" sz="1000" b="1">
                          <a:solidFill>
                            <a:srgbClr val="FF0000"/>
                          </a:solidFill>
                        </a:rPr>
                        <a:t>php artisan make:model Favorite -m           </a:t>
                      </a:r>
                    </a:p>
                    <a:p>
                      <a:r>
                        <a:rPr lang="en-US" sz="1000" b="1">
                          <a:solidFill>
                            <a:srgbClr val="FF0000"/>
                          </a:solidFill>
                        </a:rPr>
                        <a:t>php artisan make:model Follow -m </a:t>
                      </a:r>
                    </a:p>
                    <a:p>
                      <a:r>
                        <a:rPr lang="en-US" sz="1000" b="0">
                          <a:solidFill>
                            <a:schemeClr val="tx1"/>
                          </a:solidFill>
                        </a:rPr>
                        <a:t># ================================================</a:t>
                      </a:r>
                    </a:p>
                    <a:p>
                      <a:r>
                        <a:rPr lang="en-US" sz="1000" b="0">
                          <a:solidFill>
                            <a:schemeClr val="tx1"/>
                          </a:solidFill>
                        </a:rPr>
                        <a:t># PHASE 12 — MODERATION &amp; TRACKING</a:t>
                      </a:r>
                    </a:p>
                    <a:p>
                      <a:r>
                        <a:rPr lang="en-US" sz="1000" b="0">
                          <a:solidFill>
                            <a:schemeClr val="tx1"/>
                          </a:solidFill>
                        </a:rPr>
                        <a:t># ================================================</a:t>
                      </a:r>
                    </a:p>
                    <a:p>
                      <a:r>
                        <a:rPr lang="en-US" sz="1000" b="1">
                          <a:solidFill>
                            <a:srgbClr val="FF0000"/>
                          </a:solidFill>
                        </a:rPr>
                        <a:t>php artisan make:model Report -m               </a:t>
                      </a:r>
                    </a:p>
                    <a:p>
                      <a:r>
                        <a:rPr lang="en-US" sz="1000" b="1">
                          <a:solidFill>
                            <a:srgbClr val="FF0000"/>
                          </a:solidFill>
                        </a:rPr>
                        <a:t>php artisan make:model PageView -m         </a:t>
                      </a:r>
                    </a:p>
                    <a:p>
                      <a:r>
                        <a:rPr lang="en-US" sz="1000" b="1">
                          <a:solidFill>
                            <a:srgbClr val="FF0000"/>
                          </a:solidFill>
                        </a:rPr>
                        <a:t>php artisan make:model SearchQuery –m</a:t>
                      </a:r>
                    </a:p>
                    <a:p>
                      <a:r>
                        <a:rPr lang="en-US" sz="1000" b="0">
                          <a:solidFill>
                            <a:schemeClr val="tx1"/>
                          </a:solidFill>
                        </a:rPr>
                        <a:t># ================================================</a:t>
                      </a:r>
                    </a:p>
                    <a:p>
                      <a:r>
                        <a:rPr lang="en-US" sz="1000" b="0">
                          <a:solidFill>
                            <a:schemeClr val="tx1"/>
                          </a:solidFill>
                        </a:rPr>
                        <a:t># PHASE 13 — ACTIVITY LOGGING (Optional - Use Package)</a:t>
                      </a:r>
                    </a:p>
                    <a:p>
                      <a:r>
                        <a:rPr lang="en-US" sz="1000" b="0">
                          <a:solidFill>
                            <a:schemeClr val="tx1"/>
                          </a:solidFill>
                        </a:rPr>
                        <a:t># ================================================</a:t>
                      </a:r>
                    </a:p>
                  </a:txBody>
                  <a:tcPr/>
                </a:tc>
                <a:extLst>
                  <a:ext uri="{0D108BD9-81ED-4DB2-BD59-A6C34878D82A}">
                    <a16:rowId xmlns:a16="http://schemas.microsoft.com/office/drawing/2014/main" val="4155409618"/>
                  </a:ext>
                </a:extLst>
              </a:tr>
            </a:tbl>
          </a:graphicData>
        </a:graphic>
      </p:graphicFrame>
    </p:spTree>
    <p:extLst>
      <p:ext uri="{BB962C8B-B14F-4D97-AF65-F5344CB8AC3E}">
        <p14:creationId xmlns:p14="http://schemas.microsoft.com/office/powerpoint/2010/main" val="1498440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6B85C0D-D9A4-CC47-9015-F0EF6EC2AFBD}"/>
              </a:ext>
            </a:extLst>
          </p:cNvPr>
          <p:cNvPicPr>
            <a:picLocks noChangeAspect="1"/>
          </p:cNvPicPr>
          <p:nvPr/>
        </p:nvPicPr>
        <p:blipFill>
          <a:blip r:embed="rId2"/>
          <a:stretch>
            <a:fillRect/>
          </a:stretch>
        </p:blipFill>
        <p:spPr>
          <a:xfrm>
            <a:off x="-48381" y="0"/>
            <a:ext cx="12240381" cy="6858000"/>
          </a:xfrm>
          <a:prstGeom prst="rect">
            <a:avLst/>
          </a:prstGeom>
        </p:spPr>
      </p:pic>
    </p:spTree>
    <p:extLst>
      <p:ext uri="{BB962C8B-B14F-4D97-AF65-F5344CB8AC3E}">
        <p14:creationId xmlns:p14="http://schemas.microsoft.com/office/powerpoint/2010/main" val="2704661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6856</TotalTime>
  <Words>8747</Words>
  <Application>Microsoft Office PowerPoint</Application>
  <PresentationFormat>Widescreen</PresentationFormat>
  <Paragraphs>1045</Paragraphs>
  <Slides>195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195</vt:i4>
      </vt:variant>
    </vt:vector>
  </HeadingPairs>
  <TitlesOfParts>
    <vt:vector size="200"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158</cp:revision>
  <dcterms:created xsi:type="dcterms:W3CDTF">2026-01-23T13:59:30Z</dcterms:created>
  <dcterms:modified xsi:type="dcterms:W3CDTF">2026-01-28T09:29:29Z</dcterms:modified>
</cp:coreProperties>
</file>